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79" r:id="rId6"/>
    <p:sldId id="257" r:id="rId7"/>
    <p:sldId id="280" r:id="rId8"/>
    <p:sldId id="281" r:id="rId9"/>
    <p:sldId id="260" r:id="rId10"/>
    <p:sldId id="265" r:id="rId11"/>
    <p:sldId id="262" r:id="rId12"/>
    <p:sldId id="264" r:id="rId13"/>
    <p:sldId id="268" r:id="rId14"/>
    <p:sldId id="274" r:id="rId15"/>
    <p:sldId id="267" r:id="rId16"/>
    <p:sldId id="276"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p:scale>
          <a:sx n="66" d="100"/>
          <a:sy n="66" d="100"/>
        </p:scale>
        <p:origin x="668" y="3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solidFill>
                <a:srgbClr val="FFFFFF"/>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9D97-46FD-8DF1-2C3ADBDB8AB0}"/>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9D97-46FD-8DF1-2C3ADBDB8AB0}"/>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9D97-46FD-8DF1-2C3ADBDB8AB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D97-46FD-8DF1-2C3ADBDB8AB0}"/>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Ventes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1er trim</c:v>
                      </c:pt>
                      <c:pt idx="1">
                        <c:v>2e trim</c:v>
                      </c:pt>
                      <c:pt idx="2">
                        <c:v>3e trim</c:v>
                      </c:pt>
                      <c:pt idx="3">
                        <c:v>4e trim</c:v>
                      </c:pt>
                    </c:strCache>
                  </c:strRef>
                </c15:cat>
              </c15:filteredCategoryTitle>
            </c:ext>
            <c:ext xmlns:c16="http://schemas.microsoft.com/office/drawing/2014/chart" uri="{C3380CC4-5D6E-409C-BE32-E72D297353CC}">
              <c16:uniqueId val="{00000008-9D97-46FD-8DF1-2C3ADBDB8AB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1B08-41AD-AD4E-879FBE369C2E}"/>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1B08-41AD-AD4E-879FBE369C2E}"/>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1B08-41AD-AD4E-879FBE369C2E}"/>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1B08-41AD-AD4E-879FBE369C2E}"/>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Ventes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1er trim</c:v>
                      </c:pt>
                      <c:pt idx="1">
                        <c:v>2e trim</c:v>
                      </c:pt>
                      <c:pt idx="2">
                        <c:v>3e trim</c:v>
                      </c:pt>
                      <c:pt idx="3">
                        <c:v>4e trim</c:v>
                      </c:pt>
                    </c:strCache>
                  </c:strRef>
                </c15:cat>
              </c15:filteredCategoryTitle>
            </c:ext>
            <c:ext xmlns:c16="http://schemas.microsoft.com/office/drawing/2014/chart" uri="{C3380CC4-5D6E-409C-BE32-E72D297353CC}">
              <c16:uniqueId val="{00000008-1B08-41AD-AD4E-879FBE369C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E287-43F2-B453-167849D75AA2}"/>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E287-43F2-B453-167849D75AA2}"/>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E287-43F2-B453-167849D75AA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E287-43F2-B453-167849D75AA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Ventes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1er trim</c:v>
                      </c:pt>
                      <c:pt idx="1">
                        <c:v>2e trim</c:v>
                      </c:pt>
                      <c:pt idx="2">
                        <c:v>3e trim</c:v>
                      </c:pt>
                      <c:pt idx="3">
                        <c:v>4e trim</c:v>
                      </c:pt>
                    </c:strCache>
                  </c:strRef>
                </c15:cat>
              </c15:filteredCategoryTitle>
            </c:ext>
            <c:ext xmlns:c16="http://schemas.microsoft.com/office/drawing/2014/chart" uri="{C3380CC4-5D6E-409C-BE32-E72D297353CC}">
              <c16:uniqueId val="{00000008-E287-43F2-B453-167849D75A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9A03-4FE1-B401-AAA582CF5402}"/>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9A03-4FE1-B401-AAA582CF5402}"/>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9A03-4FE1-B401-AAA582CF540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A03-4FE1-B401-AAA582CF540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Ventes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1er trim</c:v>
                      </c:pt>
                      <c:pt idx="1">
                        <c:v>2e trim</c:v>
                      </c:pt>
                      <c:pt idx="2">
                        <c:v>3e trim</c:v>
                      </c:pt>
                      <c:pt idx="3">
                        <c:v>4e trim</c:v>
                      </c:pt>
                    </c:strCache>
                  </c:strRef>
                </c15:cat>
              </c15:filteredCategoryTitle>
            </c:ext>
            <c:ext xmlns:c16="http://schemas.microsoft.com/office/drawing/2014/chart" uri="{C3380CC4-5D6E-409C-BE32-E72D297353CC}">
              <c16:uniqueId val="{00000008-9A03-4FE1-B401-AAA582CF54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420C287-3C08-4643-AA3A-AA8F8A822120}" type="datetime1">
              <a:rPr lang="fr-FR" smtClean="0"/>
              <a:t>04/02/2024</a:t>
            </a:fld>
            <a:endParaRPr lang="fr-FR"/>
          </a:p>
        </p:txBody>
      </p:sp>
      <p:sp>
        <p:nvSpPr>
          <p:cNvPr id="4" name="Espace réservé du pied de page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fr-FR" smtClean="0"/>
              <a:t>‹N°›</a:t>
            </a:fld>
            <a:endParaRPr lang="fr-FR"/>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CC759-7D60-45A0-8D0E-1BD4C96CA1EC}" type="datetime1">
              <a:rPr lang="fr-FR" smtClean="0"/>
              <a:pPr/>
              <a:t>04/02/2024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fr-FR" noProof="0" smtClean="0"/>
              <a:t>‹N°›</a:t>
            </a:fld>
            <a:endParaRPr lang="fr-FR"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a:t>
            </a:fld>
            <a:endParaRPr lang="fr-FR"/>
          </a:p>
        </p:txBody>
      </p:sp>
    </p:spTree>
    <p:extLst>
      <p:ext uri="{BB962C8B-B14F-4D97-AF65-F5344CB8AC3E}">
        <p14:creationId xmlns:p14="http://schemas.microsoft.com/office/powerpoint/2010/main" val="170438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10</a:t>
            </a:fld>
            <a:endParaRPr lang="fr-FR"/>
          </a:p>
        </p:txBody>
      </p:sp>
    </p:spTree>
    <p:extLst>
      <p:ext uri="{BB962C8B-B14F-4D97-AF65-F5344CB8AC3E}">
        <p14:creationId xmlns:p14="http://schemas.microsoft.com/office/powerpoint/2010/main" val="3918852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11</a:t>
            </a:fld>
            <a:endParaRPr lang="fr-FR"/>
          </a:p>
        </p:txBody>
      </p:sp>
    </p:spTree>
    <p:extLst>
      <p:ext uri="{BB962C8B-B14F-4D97-AF65-F5344CB8AC3E}">
        <p14:creationId xmlns:p14="http://schemas.microsoft.com/office/powerpoint/2010/main" val="58304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12</a:t>
            </a:fld>
            <a:endParaRPr lang="fr-FR"/>
          </a:p>
        </p:txBody>
      </p:sp>
    </p:spTree>
    <p:extLst>
      <p:ext uri="{BB962C8B-B14F-4D97-AF65-F5344CB8AC3E}">
        <p14:creationId xmlns:p14="http://schemas.microsoft.com/office/powerpoint/2010/main" val="2178410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13</a:t>
            </a:fld>
            <a:endParaRPr lang="fr-FR"/>
          </a:p>
        </p:txBody>
      </p:sp>
    </p:spTree>
    <p:extLst>
      <p:ext uri="{BB962C8B-B14F-4D97-AF65-F5344CB8AC3E}">
        <p14:creationId xmlns:p14="http://schemas.microsoft.com/office/powerpoint/2010/main" val="378701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2</a:t>
            </a:fld>
            <a:endParaRPr lang="fr-FR"/>
          </a:p>
        </p:txBody>
      </p:sp>
    </p:spTree>
    <p:extLst>
      <p:ext uri="{BB962C8B-B14F-4D97-AF65-F5344CB8AC3E}">
        <p14:creationId xmlns:p14="http://schemas.microsoft.com/office/powerpoint/2010/main" val="280357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3</a:t>
            </a:fld>
            <a:endParaRPr lang="fr-FR"/>
          </a:p>
        </p:txBody>
      </p:sp>
    </p:spTree>
    <p:extLst>
      <p:ext uri="{BB962C8B-B14F-4D97-AF65-F5344CB8AC3E}">
        <p14:creationId xmlns:p14="http://schemas.microsoft.com/office/powerpoint/2010/main" val="192880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52525"/>
            <a:ext cx="5486400" cy="3086100"/>
          </a:xfrm>
        </p:spPr>
      </p:sp>
      <p:sp>
        <p:nvSpPr>
          <p:cNvPr id="3" name="Espace réservé des notes 2"/>
          <p:cNvSpPr>
            <a:spLocks noGrp="1"/>
          </p:cNvSpPr>
          <p:nvPr>
            <p:ph type="body" idx="1"/>
          </p:nvPr>
        </p:nvSpPr>
        <p:spPr>
          <a:xfrm>
            <a:off x="685800" y="4410824"/>
            <a:ext cx="5486400" cy="3600450"/>
          </a:xfrm>
        </p:spPr>
        <p:txBody>
          <a:bodyPr/>
          <a:lstStyle/>
          <a:p>
            <a:endParaRPr lang="fr-FR"/>
          </a:p>
        </p:txBody>
      </p:sp>
      <p:sp>
        <p:nvSpPr>
          <p:cNvPr id="4" name="Espace réservé du numéro de diapositive 3"/>
          <p:cNvSpPr>
            <a:spLocks noGrp="1"/>
          </p:cNvSpPr>
          <p:nvPr>
            <p:ph type="sldNum" sz="quarter" idx="5"/>
          </p:nvPr>
        </p:nvSpPr>
        <p:spPr>
          <a:xfrm>
            <a:off x="3884613" y="8695487"/>
            <a:ext cx="2971800" cy="458787"/>
          </a:xfrm>
        </p:spPr>
        <p:txBody>
          <a:bodyPr/>
          <a:lstStyle/>
          <a:p>
            <a:pPr rtl="0"/>
            <a:fld id="{5071D96E-4CA2-485E-9EE5-CEB7143ACC3B}" type="slidenum">
              <a:rPr lang="fr-FR" smtClean="0"/>
              <a:t>4</a:t>
            </a:fld>
            <a:endParaRPr lang="fr-FR"/>
          </a:p>
        </p:txBody>
      </p:sp>
    </p:spTree>
    <p:extLst>
      <p:ext uri="{BB962C8B-B14F-4D97-AF65-F5344CB8AC3E}">
        <p14:creationId xmlns:p14="http://schemas.microsoft.com/office/powerpoint/2010/main" val="4019676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5</a:t>
            </a:fld>
            <a:endParaRPr lang="fr-FR"/>
          </a:p>
        </p:txBody>
      </p:sp>
    </p:spTree>
    <p:extLst>
      <p:ext uri="{BB962C8B-B14F-4D97-AF65-F5344CB8AC3E}">
        <p14:creationId xmlns:p14="http://schemas.microsoft.com/office/powerpoint/2010/main" val="36483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6</a:t>
            </a:fld>
            <a:endParaRPr lang="fr-FR"/>
          </a:p>
        </p:txBody>
      </p:sp>
    </p:spTree>
    <p:extLst>
      <p:ext uri="{BB962C8B-B14F-4D97-AF65-F5344CB8AC3E}">
        <p14:creationId xmlns:p14="http://schemas.microsoft.com/office/powerpoint/2010/main" val="1765536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7</a:t>
            </a:fld>
            <a:endParaRPr lang="fr-FR"/>
          </a:p>
        </p:txBody>
      </p:sp>
    </p:spTree>
    <p:extLst>
      <p:ext uri="{BB962C8B-B14F-4D97-AF65-F5344CB8AC3E}">
        <p14:creationId xmlns:p14="http://schemas.microsoft.com/office/powerpoint/2010/main" val="1954324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8</a:t>
            </a:fld>
            <a:endParaRPr lang="fr-FR"/>
          </a:p>
        </p:txBody>
      </p:sp>
    </p:spTree>
    <p:extLst>
      <p:ext uri="{BB962C8B-B14F-4D97-AF65-F5344CB8AC3E}">
        <p14:creationId xmlns:p14="http://schemas.microsoft.com/office/powerpoint/2010/main" val="2426471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9</a:t>
            </a:fld>
            <a:endParaRPr lang="fr-FR"/>
          </a:p>
        </p:txBody>
      </p:sp>
    </p:spTree>
    <p:extLst>
      <p:ext uri="{BB962C8B-B14F-4D97-AF65-F5344CB8AC3E}">
        <p14:creationId xmlns:p14="http://schemas.microsoft.com/office/powerpoint/2010/main" val="24807232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Espace réservé d’image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fr-FR" noProof="0"/>
              <a:t>Cliquez pour ajouter un titre</a:t>
            </a:r>
          </a:p>
        </p:txBody>
      </p:sp>
      <p:sp>
        <p:nvSpPr>
          <p:cNvPr id="14" name="Espace réservé du texte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fr-FR" noProof="0"/>
              <a:t>Cliquez pour ajouter un nom</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du marché">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Espace réservé d’image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fr-FR" noProof="0"/>
              <a:t>Cliquez ici pour ajouter une photo</a:t>
            </a:r>
          </a:p>
        </p:txBody>
      </p:sp>
      <p:sp>
        <p:nvSpPr>
          <p:cNvPr id="4" name="Espace réservé de la date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fr-FR" noProof="0"/>
              <a:t>06/08/20XX</a:t>
            </a:r>
          </a:p>
        </p:txBody>
      </p:sp>
      <p:sp>
        <p:nvSpPr>
          <p:cNvPr id="14" name="Espace réservé du texte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2 Mds €</a:t>
            </a:r>
          </a:p>
        </p:txBody>
      </p:sp>
      <p:sp>
        <p:nvSpPr>
          <p:cNvPr id="5" name="Espace réservé du pied de page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6" name="Espace réservé du texte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1 Md €</a:t>
            </a:r>
          </a:p>
        </p:txBody>
      </p:sp>
      <p:sp>
        <p:nvSpPr>
          <p:cNvPr id="11" name="Espace réservé du texte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12" name="Espace réservé du texte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3 Mds €</a:t>
            </a:r>
          </a:p>
        </p:txBody>
      </p:sp>
      <p:sp>
        <p:nvSpPr>
          <p:cNvPr id="20" name="Espace réservé du texte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21" name="Espace réservé du texte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concurrence">
    <p:bg>
      <p:bgPr>
        <a:solidFill>
          <a:schemeClr val="bg2">
            <a:lumMod val="10000"/>
          </a:schemeClr>
        </a:solidFill>
        <a:effectLst/>
      </p:bgPr>
    </p:bg>
    <p:spTree>
      <p:nvGrpSpPr>
        <p:cNvPr id="1" name=""/>
        <p:cNvGrpSpPr/>
        <p:nvPr/>
      </p:nvGrpSpPr>
      <p:grpSpPr>
        <a:xfrm>
          <a:off x="0" y="0"/>
          <a:ext cx="0" cy="0"/>
          <a:chOff x="0" y="0"/>
          <a:chExt cx="0" cy="0"/>
        </a:xfrm>
      </p:grpSpPr>
      <p:sp>
        <p:nvSpPr>
          <p:cNvPr id="21" name="Espace réservé d’image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fr-FR" noProof="0"/>
              <a:t>Cliquez pour ajouter une photo</a:t>
            </a:r>
          </a:p>
        </p:txBody>
      </p:sp>
      <p:sp>
        <p:nvSpPr>
          <p:cNvPr id="4" name="Espace réservé de la date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7" name="Espace réservé du texte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fr-FR" noProof="0"/>
              <a:t>Cliquer pour ajouter du texte</a:t>
            </a:r>
          </a:p>
        </p:txBody>
      </p:sp>
      <p:sp>
        <p:nvSpPr>
          <p:cNvPr id="18" name="Espace réservé du texte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sous-titre</a:t>
            </a:r>
          </a:p>
        </p:txBody>
      </p:sp>
      <p:sp>
        <p:nvSpPr>
          <p:cNvPr id="19" name="Espace réservé du texte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fr-FR" noProof="0"/>
              <a:t>Cliquer pour ajouter du texte</a:t>
            </a:r>
          </a:p>
        </p:txBody>
      </p:sp>
      <p:sp>
        <p:nvSpPr>
          <p:cNvPr id="20" name="Espace réservé du texte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sous-titre</a:t>
            </a:r>
          </a:p>
        </p:txBody>
      </p:sp>
      <p:sp>
        <p:nvSpPr>
          <p:cNvPr id="2" name="Titr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fr-FR" noProof="0"/>
              <a:t>Cliquez pour ajouter un titre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concurrence v2">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e la date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8" name="Espace réservé du texte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9" name="Espace réservé du texte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nom</a:t>
            </a:r>
          </a:p>
        </p:txBody>
      </p:sp>
      <p:sp>
        <p:nvSpPr>
          <p:cNvPr id="10" name="Espace réservé du texte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1" name="Espace réservé du texte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2" name="Espace réservé du texte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fr-FR" noProof="0"/>
              <a:t>Cliquez pour ajouter un nom</a:t>
            </a:r>
          </a:p>
        </p:txBody>
      </p:sp>
      <p:sp>
        <p:nvSpPr>
          <p:cNvPr id="13" name="Espace réservé du texte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4" name="Espace réservé du texte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5" name="Espace réservé du texte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cxnSp>
        <p:nvCxnSpPr>
          <p:cNvPr id="16" name="Connecteur droit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Espace réservé du texte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20" name="Espace réservé du texte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2" name="Titr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égie de croissanc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Espace réservé du texte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fr-FR" noProof="0"/>
              <a:t>Ajouter un sous-titre</a:t>
            </a:r>
          </a:p>
        </p:txBody>
      </p:sp>
      <p:sp>
        <p:nvSpPr>
          <p:cNvPr id="12" name="Espace réservé du texte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3" name="Espace réservé du texte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4" name="Espace réservé du texte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5" name="Espace réservé du texte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6" name="Espace réservé du texte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Espace réservé du contenu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texte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fr-FR" noProof="0"/>
              <a:t>Ajouter un sous-titre</a:t>
            </a:r>
          </a:p>
        </p:txBody>
      </p:sp>
      <p:sp>
        <p:nvSpPr>
          <p:cNvPr id="3" name="Espace réservé de la date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78" name="Espace réservé du texte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79" name="Espace réservé du texte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9" name="Titr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
        <p:nvSpPr>
          <p:cNvPr id="9" name="Espace réservé du contenu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n d’action biennal">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6" name="Espace réservé du texte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8" name="Espace réservé du texte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9" name="Espace réservé du texte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0" name="Espace réservé du texte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2" name="Espace réservé du texte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3" name="Espace réservé du texte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4" name="Espace réservé du texte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5" name="Espace réservé du texte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6" name="Espace réservé du texte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7" name="Espace réservé du texte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8" name="Espace réservé du texte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9" name="Espace réservé du texte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0" name="Espace réservé du texte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1" name="Espace réservé du texte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2" name="Espace réservé du texte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3" name="Espace réservé du texte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4" name="Espace réservé du texte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5" name="Espace réservé du texte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6" name="Espace réservé du texte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7" name="Espace réservé du texte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8" name="Espace réservé du texte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9" name="Espace réservé du texte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52" name="Espace réservé du texte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fr-FR" noProof="0"/>
              <a:t>Ajouter une année</a:t>
            </a:r>
          </a:p>
        </p:txBody>
      </p:sp>
      <p:sp>
        <p:nvSpPr>
          <p:cNvPr id="53" name="Espace réservé du texte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fr-FR" noProof="0"/>
              <a:t>Ajouter une année</a:t>
            </a:r>
          </a:p>
        </p:txBody>
      </p:sp>
      <p:sp>
        <p:nvSpPr>
          <p:cNvPr id="54" name="Espace réservé du texte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5" name="Espace réservé du texte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6" name="Espace réservé du texte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7" name="Espace réservé du texte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8" name="Espace réservé du texte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fr-FR" noProof="0"/>
              <a:t>Cliquer pour ajouter du texte</a:t>
            </a:r>
          </a:p>
        </p:txBody>
      </p:sp>
      <p:sp>
        <p:nvSpPr>
          <p:cNvPr id="59" name="Espace réservé du texte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40" name="Titr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nnées financière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Espace réservé d’image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8" name="Espace réservé d’image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3" name="Espace réservé de la date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Titr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
        <p:nvSpPr>
          <p:cNvPr id="6" name="Espace réservé du contenu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ésentation de l’équip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4" name="Espace réservé du texte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15" name="Espace réservé du texte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16" name="Espace réservé d’image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7" name="Espace réservé d’image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8" name="Espace réservé d’image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9" name="Espace réservé du texte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0" name="Espace réservé du texte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1" name="Espace réservé du texte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2" name="Espace réservé du texte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3" name="Espace réservé du texte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4" name="Espace réservé du texte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fr-FR" noProof="0"/>
              <a:t>Cliquez pour ajouter un titre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équipe au comple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Espace réservé du texte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2" name="Espace réservé du texte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36" name="Espace réservé du texte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7" name="Espace réservé du texte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38" name="Espace réservé du texte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9" name="Espace réservé du texte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40" name="Espace réservé du texte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41" name="Espace réservé du texte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62" name="Espace réservé d’image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63" name="Espace réservé du texte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64" name="Espace réservé du texte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68" name="Espace réservé du texte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69" name="Espace réservé du texte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0" name="Espace réservé du texte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71" name="Espace réservé du texte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2" name="Espace réservé du texte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73" name="Espace réservé du texte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8" name="Espace réservé d’image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0" name="Espace réservé d’image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2" name="Espace réservé d’image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4" name="Espace réservé d’image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6" name="Espace réservé d’image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8" name="Espace réservé d’image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0" name="Espace réservé d’image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2" name="Titr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fr-FR" noProof="0"/>
              <a:t>Cliquez pour ajouter un titre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emen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Espace réservé du texte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0" name="Espace réservé du texte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2" name="Espace réservé du texte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3" name="Espace réservé du texte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4" name="Espace réservé du texte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5" name="Espace réservé du texte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6" name="Espace réservé du texte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7" name="Espace réservé du texte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28" name="Espace réservé du texte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29" name="Espace réservé du texte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30" name="Espace réservé du texte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31" name="Titr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i sommes-nou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Espace réservé d’image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4" name="Espace réservé de la date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3" name="Titr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fr-FR" noProof="0"/>
              <a:t>Cliquez pour ajouter un titre</a:t>
            </a:r>
          </a:p>
        </p:txBody>
      </p:sp>
      <p:sp>
        <p:nvSpPr>
          <p:cNvPr id="11" name="Espace réservé du texte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fr-FR" noProof="0"/>
              <a:t>Cliquer pour ajouter du texte</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ynthèse">
    <p:spTree>
      <p:nvGrpSpPr>
        <p:cNvPr id="1" name=""/>
        <p:cNvGrpSpPr/>
        <p:nvPr/>
      </p:nvGrpSpPr>
      <p:grpSpPr>
        <a:xfrm>
          <a:off x="0" y="0"/>
          <a:ext cx="0" cy="0"/>
          <a:chOff x="0" y="0"/>
          <a:chExt cx="0" cy="0"/>
        </a:xfrm>
      </p:grpSpPr>
      <p:sp>
        <p:nvSpPr>
          <p:cNvPr id="6" name="Espace réservé d’image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fr-FR" noProof="0"/>
              <a:t>Cliquez ici pour ajouter une photo</a:t>
            </a:r>
          </a:p>
        </p:txBody>
      </p:sp>
      <p:sp>
        <p:nvSpPr>
          <p:cNvPr id="3" name="Espace réservé de la date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Titr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fr-FR" noProof="0"/>
              <a:t>Cliquez pour ajouter un titre</a:t>
            </a:r>
          </a:p>
        </p:txBody>
      </p:sp>
      <p:sp>
        <p:nvSpPr>
          <p:cNvPr id="8" name="Espace réservé du texte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fr-FR" noProof="0"/>
              <a:t>Cliquer pour ajouter du texte</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rci">
    <p:bg>
      <p:bgPr>
        <a:solidFill>
          <a:schemeClr val="tx1"/>
        </a:solidFill>
        <a:effectLst/>
      </p:bgPr>
    </p:bg>
    <p:spTree>
      <p:nvGrpSpPr>
        <p:cNvPr id="1" name=""/>
        <p:cNvGrpSpPr/>
        <p:nvPr/>
      </p:nvGrpSpPr>
      <p:grpSpPr>
        <a:xfrm>
          <a:off x="0" y="0"/>
          <a:ext cx="0" cy="0"/>
          <a:chOff x="0" y="0"/>
          <a:chExt cx="0" cy="0"/>
        </a:xfrm>
      </p:grpSpPr>
      <p:sp>
        <p:nvSpPr>
          <p:cNvPr id="6" name="Espace réservé d’image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fr-FR" noProof="0"/>
              <a:t>Cliquez ici pour ajouter une photo</a:t>
            </a:r>
          </a:p>
        </p:txBody>
      </p:sp>
      <p:sp>
        <p:nvSpPr>
          <p:cNvPr id="8" name="Espace réservé du texte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2" name="Titr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èm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Espace réservé de la date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3" name="Espace réservé d’image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fr-FR" noProof="0"/>
              <a:t>Cliquez pour ajouter une photo</a:t>
            </a:r>
          </a:p>
        </p:txBody>
      </p:sp>
      <p:sp>
        <p:nvSpPr>
          <p:cNvPr id="16" name="Espace réservé du texte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7" name="Espace réservé du texte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8" name="Espace réservé du texte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9" name="Espace réservé du texte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0" name="Espace réservé du texte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2" name="Espace réservé du texte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3" name="Espace réservé du texte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4" name="Espace réservé du texte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5" name="Espace réservé du texte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Espace réservé de la date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2" name="Espace réservé du texte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3" name="Espace réservé du texte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4" name="Espace réservé du texte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5" name="Espace réservé du texte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6" name="Espace réservé du texte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8" name="Espace réservé du texte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9" name="Espace réservé du texte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 name="Titr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ésentation du produit">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Espace réservé de la date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fr-FR" noProof="0"/>
              <a:t>06/08/20XX</a:t>
            </a:r>
          </a:p>
        </p:txBody>
      </p:sp>
      <p:sp>
        <p:nvSpPr>
          <p:cNvPr id="8" name="Espace réservé du pied de page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fr-FR" noProof="0"/>
              <a:t>PRÉSENTATION PROMOTIONNELLE</a:t>
            </a:r>
          </a:p>
        </p:txBody>
      </p:sp>
      <p:sp>
        <p:nvSpPr>
          <p:cNvPr id="9" name="Espace réservé du numéro de diapositive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35" name="Espace réservé du texte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36" name="Espace réservé du texte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7" name="Espace réservé du texte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8" name="Espace réservé du texte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9" name="Espace réservé du texte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40" name="Espace réservé du texte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41" name="Espace réservé du texte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42" name="Espace réservé du texte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 name="Titr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fr-FR" noProof="0"/>
              <a:t>Cliquez pour ajouter un titre</a:t>
            </a:r>
          </a:p>
        </p:txBody>
      </p:sp>
      <p:sp>
        <p:nvSpPr>
          <p:cNvPr id="4" name="Espace réservé d’image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fr-FR" noProof="0"/>
              <a:t>Cliquez sur l'icône pour ajouter une image</a:t>
            </a:r>
          </a:p>
        </p:txBody>
      </p:sp>
      <p:sp>
        <p:nvSpPr>
          <p:cNvPr id="22" name="Espace réservé d’image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fr-FR" noProof="0"/>
              <a:t>Cliquez sur l'icône pour ajouter une image</a:t>
            </a:r>
          </a:p>
        </p:txBody>
      </p:sp>
      <p:sp>
        <p:nvSpPr>
          <p:cNvPr id="24" name="Espace réservé d’image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fr-FR" noProof="0"/>
              <a:t>Cliquez sur l'icône pour ajouter une image</a:t>
            </a:r>
          </a:p>
        </p:txBody>
      </p:sp>
      <p:sp>
        <p:nvSpPr>
          <p:cNvPr id="25" name="Espace réservé d’image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vantages du produit">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Espace réservé d’image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fr-FR" noProof="0"/>
              <a:t>Cliquez pour ajouter un titre</a:t>
            </a:r>
          </a:p>
        </p:txBody>
      </p:sp>
      <p:sp>
        <p:nvSpPr>
          <p:cNvPr id="9" name="Espace réservé du texte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ésentation de l’entreprise">
    <p:spTree>
      <p:nvGrpSpPr>
        <p:cNvPr id="1" name=""/>
        <p:cNvGrpSpPr/>
        <p:nvPr/>
      </p:nvGrpSpPr>
      <p:grpSpPr>
        <a:xfrm>
          <a:off x="0" y="0"/>
          <a:ext cx="0" cy="0"/>
          <a:chOff x="0" y="0"/>
          <a:chExt cx="0" cy="0"/>
        </a:xfrm>
      </p:grpSpPr>
      <p:sp>
        <p:nvSpPr>
          <p:cNvPr id="5" name="Espace réservé d’image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èle commercial">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Espace réservé d’image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fr-FR" noProof="0"/>
              <a:t>Cliquez pour ajouter un titre</a:t>
            </a:r>
          </a:p>
        </p:txBody>
      </p:sp>
      <p:sp>
        <p:nvSpPr>
          <p:cNvPr id="16" name="Espace réservé du texte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5" name="Espace réservé du texte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22" name="Espace réservé du texte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1" name="Espace réservé du texte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24" name="Espace réservé du texte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3" name="Espace réservé du texte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5" name="Espace réservé de la date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ue d’ensemble du marché">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Espace réservé de la date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0" name="Espace réservé du texte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sp>
        <p:nvSpPr>
          <p:cNvPr id="11" name="Espace réservé du texte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12" name="Espace réservé du texte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sp>
        <p:nvSpPr>
          <p:cNvPr id="13" name="Espace réservé du texte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cxnSp>
        <p:nvCxnSpPr>
          <p:cNvPr id="14" name="Connecteur droit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16" name="Espace réservé du texte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cxnSp>
        <p:nvCxnSpPr>
          <p:cNvPr id="26" name="Connecteur droit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fr-FR" noProof="0"/>
              <a:t>06/08/20XX</a:t>
            </a:r>
          </a:p>
        </p:txBody>
      </p:sp>
      <p:sp>
        <p:nvSpPr>
          <p:cNvPr id="5" name="Espace réservé du pied de page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fr-FR" noProof="0" smtClean="0"/>
              <a:pPr/>
              <a:t>‹N°›</a:t>
            </a:fld>
            <a:endParaRPr lang="fr-FR"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Espace réservé d’image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3"/>
          <a:srcRect/>
          <a:stretch/>
        </p:blipFill>
        <p:spPr>
          <a:xfrm>
            <a:off x="838727" y="1237197"/>
            <a:ext cx="6825035" cy="4552777"/>
          </a:xfrm>
        </p:spPr>
      </p:pic>
      <p:sp>
        <p:nvSpPr>
          <p:cNvPr id="22" name="Titr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1765565"/>
          </a:xfrm>
        </p:spPr>
        <p:txBody>
          <a:bodyPr rtlCol="0"/>
          <a:lstStyle/>
          <a:p>
            <a:pPr rtl="0"/>
            <a:r>
              <a:rPr lang="fr-FR" sz="3000" dirty="0"/>
              <a:t>Management des Processus</a:t>
            </a:r>
          </a:p>
        </p:txBody>
      </p:sp>
      <p:pic>
        <p:nvPicPr>
          <p:cNvPr id="5" name="Image 4" descr="Une image contenant Police, logo, symbole, Graphique&#10;&#10;Description générée automatiquement">
            <a:extLst>
              <a:ext uri="{FF2B5EF4-FFF2-40B4-BE49-F238E27FC236}">
                <a16:creationId xmlns:a16="http://schemas.microsoft.com/office/drawing/2014/main" id="{1A02B305-FD34-4321-87E0-7AA795A8644D}"/>
              </a:ext>
            </a:extLst>
          </p:cNvPr>
          <p:cNvPicPr>
            <a:picLocks noChangeAspect="1"/>
          </p:cNvPicPr>
          <p:nvPr/>
        </p:nvPicPr>
        <p:blipFill>
          <a:blip r:embed="rId4"/>
          <a:stretch>
            <a:fillRect/>
          </a:stretch>
        </p:blipFill>
        <p:spPr>
          <a:xfrm>
            <a:off x="0" y="0"/>
            <a:ext cx="2242686" cy="1240161"/>
          </a:xfrm>
          <a:prstGeom prst="rect">
            <a:avLst/>
          </a:prstGeom>
        </p:spPr>
      </p:pic>
      <p:pic>
        <p:nvPicPr>
          <p:cNvPr id="6" name="Image 5" descr="Une image contenant texte, Rectangle, capture d’écran, carré&#10;&#10;Description générée automatiquement">
            <a:extLst>
              <a:ext uri="{FF2B5EF4-FFF2-40B4-BE49-F238E27FC236}">
                <a16:creationId xmlns:a16="http://schemas.microsoft.com/office/drawing/2014/main" id="{DE90CCC2-8B09-497A-B865-49F4A70D0248}"/>
              </a:ext>
            </a:extLst>
          </p:cNvPr>
          <p:cNvPicPr>
            <a:picLocks noChangeAspect="1"/>
          </p:cNvPicPr>
          <p:nvPr/>
        </p:nvPicPr>
        <p:blipFill>
          <a:blip r:embed="rId5"/>
          <a:stretch>
            <a:fillRect/>
          </a:stretch>
        </p:blipFill>
        <p:spPr>
          <a:xfrm>
            <a:off x="10709996" y="21602"/>
            <a:ext cx="1482004" cy="1240161"/>
          </a:xfrm>
          <a:prstGeom prst="rect">
            <a:avLst/>
          </a:prstGeom>
        </p:spPr>
      </p:pic>
      <p:sp>
        <p:nvSpPr>
          <p:cNvPr id="2" name="ZoneTexte 1">
            <a:extLst>
              <a:ext uri="{FF2B5EF4-FFF2-40B4-BE49-F238E27FC236}">
                <a16:creationId xmlns:a16="http://schemas.microsoft.com/office/drawing/2014/main" id="{3BE9CF80-FD22-4023-ADD0-A319713BC28A}"/>
              </a:ext>
            </a:extLst>
          </p:cNvPr>
          <p:cNvSpPr txBox="1"/>
          <p:nvPr/>
        </p:nvSpPr>
        <p:spPr>
          <a:xfrm>
            <a:off x="5463455" y="93477"/>
            <a:ext cx="1265090" cy="369332"/>
          </a:xfrm>
          <a:prstGeom prst="rect">
            <a:avLst/>
          </a:prstGeom>
          <a:noFill/>
        </p:spPr>
        <p:txBody>
          <a:bodyPr wrap="none" rtlCol="0">
            <a:spAutoFit/>
          </a:bodyPr>
          <a:lstStyle/>
          <a:p>
            <a:r>
              <a:rPr lang="fr-FR" dirty="0">
                <a:solidFill>
                  <a:schemeClr val="bg1"/>
                </a:solidFill>
              </a:rPr>
              <a:t>2023-2024</a:t>
            </a:r>
          </a:p>
        </p:txBody>
      </p:sp>
      <p:sp>
        <p:nvSpPr>
          <p:cNvPr id="9" name="ZoneTexte 8">
            <a:extLst>
              <a:ext uri="{FF2B5EF4-FFF2-40B4-BE49-F238E27FC236}">
                <a16:creationId xmlns:a16="http://schemas.microsoft.com/office/drawing/2014/main" id="{6549DC67-23EE-42EF-B19C-432214FC489B}"/>
              </a:ext>
            </a:extLst>
          </p:cNvPr>
          <p:cNvSpPr txBox="1"/>
          <p:nvPr/>
        </p:nvSpPr>
        <p:spPr>
          <a:xfrm>
            <a:off x="95100" y="6217522"/>
            <a:ext cx="1026243" cy="369332"/>
          </a:xfrm>
          <a:prstGeom prst="rect">
            <a:avLst/>
          </a:prstGeom>
          <a:noFill/>
        </p:spPr>
        <p:txBody>
          <a:bodyPr wrap="none" rtlCol="0">
            <a:spAutoFit/>
          </a:bodyPr>
          <a:lstStyle/>
          <a:p>
            <a:r>
              <a:rPr lang="fr-FR" dirty="0">
                <a:solidFill>
                  <a:schemeClr val="bg1"/>
                </a:solidFill>
              </a:rPr>
              <a:t>L3 GLRS</a:t>
            </a:r>
          </a:p>
        </p:txBody>
      </p:sp>
      <p:sp>
        <p:nvSpPr>
          <p:cNvPr id="3" name="ZoneTexte 2">
            <a:extLst>
              <a:ext uri="{FF2B5EF4-FFF2-40B4-BE49-F238E27FC236}">
                <a16:creationId xmlns:a16="http://schemas.microsoft.com/office/drawing/2014/main" id="{82A18DB9-392F-456B-8F7D-0815B7A8C91F}"/>
              </a:ext>
            </a:extLst>
          </p:cNvPr>
          <p:cNvSpPr txBox="1"/>
          <p:nvPr/>
        </p:nvSpPr>
        <p:spPr>
          <a:xfrm>
            <a:off x="8739738" y="6217522"/>
            <a:ext cx="3176126" cy="369332"/>
          </a:xfrm>
          <a:prstGeom prst="rect">
            <a:avLst/>
          </a:prstGeom>
          <a:noFill/>
        </p:spPr>
        <p:txBody>
          <a:bodyPr wrap="none" rtlCol="0">
            <a:spAutoFit/>
          </a:bodyPr>
          <a:lstStyle/>
          <a:p>
            <a:r>
              <a:rPr lang="fr-FR" u="sng" dirty="0">
                <a:solidFill>
                  <a:schemeClr val="bg1"/>
                </a:solidFill>
              </a:rPr>
              <a:t>Professeur</a:t>
            </a:r>
            <a:r>
              <a:rPr lang="fr-FR" dirty="0">
                <a:solidFill>
                  <a:schemeClr val="bg1"/>
                </a:solidFill>
              </a:rPr>
              <a:t> : </a:t>
            </a:r>
            <a:r>
              <a:rPr lang="fr-FR" b="1" dirty="0">
                <a:solidFill>
                  <a:schemeClr val="bg1"/>
                </a:solidFill>
              </a:rPr>
              <a:t>Mansour DIALLO</a:t>
            </a:r>
          </a:p>
        </p:txBody>
      </p:sp>
      <p:sp>
        <p:nvSpPr>
          <p:cNvPr id="4" name="ZoneTexte 3">
            <a:extLst>
              <a:ext uri="{FF2B5EF4-FFF2-40B4-BE49-F238E27FC236}">
                <a16:creationId xmlns:a16="http://schemas.microsoft.com/office/drawing/2014/main" id="{BDB5F6CD-CE5A-4C36-8EC0-7253DCDE8141}"/>
              </a:ext>
            </a:extLst>
          </p:cNvPr>
          <p:cNvSpPr txBox="1"/>
          <p:nvPr/>
        </p:nvSpPr>
        <p:spPr>
          <a:xfrm>
            <a:off x="7863841" y="3760715"/>
            <a:ext cx="4052024" cy="1015663"/>
          </a:xfrm>
          <a:prstGeom prst="rect">
            <a:avLst/>
          </a:prstGeom>
          <a:noFill/>
        </p:spPr>
        <p:txBody>
          <a:bodyPr wrap="square" rtlCol="0">
            <a:spAutoFit/>
          </a:bodyPr>
          <a:lstStyle/>
          <a:p>
            <a:r>
              <a:rPr lang="fr-FR" sz="2000" dirty="0">
                <a:solidFill>
                  <a:schemeClr val="bg1"/>
                </a:solidFill>
              </a:rPr>
              <a:t>Présenté par :</a:t>
            </a:r>
          </a:p>
          <a:p>
            <a:endParaRPr lang="fr-FR" sz="2000" dirty="0">
              <a:solidFill>
                <a:schemeClr val="bg1"/>
              </a:solidFill>
            </a:endParaRPr>
          </a:p>
          <a:p>
            <a:r>
              <a:rPr lang="fr-FR" sz="2000" b="1" dirty="0">
                <a:solidFill>
                  <a:schemeClr val="bg1"/>
                </a:solidFill>
              </a:rPr>
              <a:t>        Kokou Godwin TCHAKPANA</a:t>
            </a:r>
          </a:p>
        </p:txBody>
      </p:sp>
      <p:sp>
        <p:nvSpPr>
          <p:cNvPr id="19" name="Espace réservé du pied de page 3">
            <a:extLst>
              <a:ext uri="{FF2B5EF4-FFF2-40B4-BE49-F238E27FC236}">
                <a16:creationId xmlns:a16="http://schemas.microsoft.com/office/drawing/2014/main" id="{9F5A84C3-984F-42AB-A930-04A5CEB3E0A6}"/>
              </a:ext>
            </a:extLst>
          </p:cNvPr>
          <p:cNvSpPr txBox="1">
            <a:spLocks/>
          </p:cNvSpPr>
          <p:nvPr/>
        </p:nvSpPr>
        <p:spPr>
          <a:xfrm>
            <a:off x="4038600" y="6356350"/>
            <a:ext cx="4114800" cy="365125"/>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000" dirty="0">
                <a:solidFill>
                  <a:schemeClr val="bg1"/>
                </a:solidFill>
                <a:latin typeface="Posterama" panose="020B0504020200020000" pitchFamily="34" charset="0"/>
                <a:cs typeface="Posterama" panose="020B0504020200020000" pitchFamily="34" charset="0"/>
              </a:rPr>
              <a:t>XPAST</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239AC5B5-DBFF-474A-8D9B-1133B9C0066D}"/>
              </a:ext>
            </a:extLst>
          </p:cNvPr>
          <p:cNvSpPr>
            <a:spLocks noGrp="1"/>
          </p:cNvSpPr>
          <p:nvPr>
            <p:ph type="title"/>
          </p:nvPr>
        </p:nvSpPr>
        <p:spPr>
          <a:xfrm>
            <a:off x="186088" y="136525"/>
            <a:ext cx="11819823"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fr-FR" sz="2400" dirty="0"/>
              <a:t>PM2 :  Planification du système de management de qualité</a:t>
            </a:r>
          </a:p>
        </p:txBody>
      </p:sp>
      <p:sp>
        <p:nvSpPr>
          <p:cNvPr id="37" name="Espace réservé du pied de page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rtlCol="0"/>
          <a:lstStyle/>
          <a:p>
            <a:pPr rtl="0"/>
            <a:r>
              <a:rPr lang="fr-FR" dirty="0"/>
              <a:t>XPAST</a:t>
            </a:r>
          </a:p>
        </p:txBody>
      </p:sp>
      <p:sp>
        <p:nvSpPr>
          <p:cNvPr id="38" name="Espace réservé du numéro de diapositive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10</a:t>
            </a:fld>
            <a:endParaRPr lang="fr-FR"/>
          </a:p>
        </p:txBody>
      </p:sp>
      <p:sp>
        <p:nvSpPr>
          <p:cNvPr id="28" name="ZoneTexte 27">
            <a:extLst>
              <a:ext uri="{FF2B5EF4-FFF2-40B4-BE49-F238E27FC236}">
                <a16:creationId xmlns:a16="http://schemas.microsoft.com/office/drawing/2014/main" id="{CD7CBE6A-5B1A-4E3A-9CD9-5E8987CFB8E1}"/>
              </a:ext>
            </a:extLst>
          </p:cNvPr>
          <p:cNvSpPr txBox="1"/>
          <p:nvPr/>
        </p:nvSpPr>
        <p:spPr>
          <a:xfrm>
            <a:off x="623137" y="1181497"/>
            <a:ext cx="10730661" cy="5601533"/>
          </a:xfrm>
          <a:prstGeom prst="rect">
            <a:avLst/>
          </a:prstGeom>
          <a:noFill/>
        </p:spPr>
        <p:txBody>
          <a:bodyPr wrap="square" rtlCol="0">
            <a:spAutoFit/>
          </a:bodyPr>
          <a:lstStyle/>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Élaboration de la Politique Qualité </a:t>
            </a:r>
            <a:r>
              <a:rPr lang="fr-FR" sz="2000" dirty="0">
                <a:solidFill>
                  <a:schemeClr val="bg1"/>
                </a:solidFill>
                <a:latin typeface="Times New Roman" panose="02020603050405020304" pitchFamily="18" charset="0"/>
                <a:cs typeface="Times New Roman" panose="02020603050405020304" pitchFamily="18" charset="0"/>
              </a:rPr>
              <a:t>: nous devons définir les intentions et l'engagement de l'entreprise envers la qualité.</a:t>
            </a:r>
          </a:p>
          <a:p>
            <a:pPr marL="285750" indent="-285750" algn="just">
              <a:buFont typeface="Wingdings" panose="05000000000000000000" pitchFamily="2" charset="2"/>
              <a:buChar char="Ø"/>
            </a:pPr>
            <a:endParaRPr lang="fr-FR"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Identification des Processus Clés </a:t>
            </a:r>
            <a:r>
              <a:rPr lang="fr-FR" sz="2000" dirty="0">
                <a:solidFill>
                  <a:schemeClr val="bg1"/>
                </a:solidFill>
                <a:latin typeface="Times New Roman" panose="02020603050405020304" pitchFamily="18" charset="0"/>
                <a:cs typeface="Times New Roman" panose="02020603050405020304" pitchFamily="18" charset="0"/>
              </a:rPr>
              <a:t>: nous devons identifier les processus clés liés à la conception, la production, et la livraison du XPAST.</a:t>
            </a:r>
          </a:p>
          <a:p>
            <a:pPr marL="285750" indent="-285750" algn="just">
              <a:buFont typeface="Wingdings" panose="05000000000000000000" pitchFamily="2" charset="2"/>
              <a:buChar char="Ø"/>
            </a:pPr>
            <a:endParaRPr lang="fr-FR"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Gestion des Ressources </a:t>
            </a:r>
            <a:r>
              <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nous assurer que les ressources nécessaires sont disponibles pour soutenir le SMQ.</a:t>
            </a:r>
          </a:p>
          <a:p>
            <a:pPr marL="285750" indent="-285750" algn="just">
              <a:buFont typeface="Wingdings" panose="05000000000000000000" pitchFamily="2" charset="2"/>
              <a:buChar char="Ø"/>
            </a:pPr>
            <a:endParaRPr lang="fr-FR" sz="2000" b="1" dirty="0">
              <a:ln w="10160">
                <a:solidFill>
                  <a:schemeClr val="accent5"/>
                </a:solidFill>
                <a:prstDash val="solid"/>
              </a:ln>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Gestion des Non-conformités et Actions Correctives </a:t>
            </a:r>
            <a:r>
              <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nous établirons un processus de gestion efficace des non-conformités.</a:t>
            </a:r>
          </a:p>
          <a:p>
            <a:pPr marL="285750" indent="-285750" algn="just">
              <a:buFont typeface="Wingdings" panose="05000000000000000000" pitchFamily="2" charset="2"/>
              <a:buChar char="Ø"/>
            </a:pPr>
            <a:endParaRPr lang="fr-FR"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Communication Externe et Certification </a:t>
            </a:r>
            <a:r>
              <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Communiquer sur l'engagement qualité et, si nécessaire, obtenir des certifications..</a:t>
            </a:r>
          </a:p>
          <a:p>
            <a:pPr marL="285750" indent="-285750" algn="just">
              <a:buFont typeface="Wingdings" panose="05000000000000000000" pitchFamily="2" charset="2"/>
              <a:buChar char="Ø"/>
            </a:pPr>
            <a:endPar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Contrôle et Mesure </a:t>
            </a:r>
            <a:r>
              <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Mettre en place des activités de contrôle pour évaluer la performance du SMQ.</a:t>
            </a:r>
          </a:p>
          <a:p>
            <a:pPr algn="just"/>
            <a:endParaRPr lang="fr-FR" dirty="0">
              <a:solidFill>
                <a:schemeClr val="bg1"/>
              </a:solidFill>
            </a:endParaRPr>
          </a:p>
        </p:txBody>
      </p:sp>
    </p:spTree>
    <p:extLst>
      <p:ext uri="{BB962C8B-B14F-4D97-AF65-F5344CB8AC3E}">
        <p14:creationId xmlns:p14="http://schemas.microsoft.com/office/powerpoint/2010/main" val="33135353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aphique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40718903"/>
              </p:ext>
            </p:extLst>
          </p:nvPr>
        </p:nvGraphicFramePr>
        <p:xfrm>
          <a:off x="502019" y="1911007"/>
          <a:ext cx="3154656" cy="2103104"/>
        </p:xfrm>
        <a:graphic>
          <a:graphicData uri="http://schemas.openxmlformats.org/drawingml/2006/chart">
            <c:chart xmlns:c="http://schemas.openxmlformats.org/drawingml/2006/chart" xmlns:r="http://schemas.openxmlformats.org/officeDocument/2006/relationships" r:id="rId3"/>
          </a:graphicData>
        </a:graphic>
      </p:graphicFrame>
      <p:sp>
        <p:nvSpPr>
          <p:cNvPr id="34" name="Espace réservé du texte 33">
            <a:extLst>
              <a:ext uri="{FF2B5EF4-FFF2-40B4-BE49-F238E27FC236}">
                <a16:creationId xmlns:a16="http://schemas.microsoft.com/office/drawing/2014/main" id="{85F954A3-1EAC-45E0-B349-CA5CB13C6C06}"/>
              </a:ext>
            </a:extLst>
          </p:cNvPr>
          <p:cNvSpPr>
            <a:spLocks noGrp="1"/>
          </p:cNvSpPr>
          <p:nvPr>
            <p:ph type="body" sz="quarter" idx="22"/>
          </p:nvPr>
        </p:nvSpPr>
        <p:spPr>
          <a:xfrm>
            <a:off x="1285758" y="2399173"/>
            <a:ext cx="1611892" cy="1151632"/>
          </a:xfrm>
        </p:spPr>
        <p:txBody>
          <a:bodyPr rtlCol="0">
            <a:normAutofit/>
          </a:bodyPr>
          <a:lstStyle/>
          <a:p>
            <a:pPr rtl="0"/>
            <a:r>
              <a:rPr lang="fr-FR" sz="2300" dirty="0"/>
              <a:t>PR1</a:t>
            </a:r>
          </a:p>
        </p:txBody>
      </p:sp>
      <p:sp>
        <p:nvSpPr>
          <p:cNvPr id="26" name="Espace réservé du texte 25">
            <a:extLst>
              <a:ext uri="{FF2B5EF4-FFF2-40B4-BE49-F238E27FC236}">
                <a16:creationId xmlns:a16="http://schemas.microsoft.com/office/drawing/2014/main" id="{A0F52927-1C90-418F-AD2E-50A3404A4A36}"/>
              </a:ext>
            </a:extLst>
          </p:cNvPr>
          <p:cNvSpPr>
            <a:spLocks noGrp="1"/>
          </p:cNvSpPr>
          <p:nvPr>
            <p:ph type="body" sz="quarter" idx="13"/>
          </p:nvPr>
        </p:nvSpPr>
        <p:spPr>
          <a:xfrm>
            <a:off x="900511" y="4114240"/>
            <a:ext cx="2382386" cy="1408892"/>
          </a:xfrm>
        </p:spPr>
        <p:txBody>
          <a:bodyPr rtlCol="0" anchor="t">
            <a:normAutofit/>
          </a:bodyPr>
          <a:lstStyle/>
          <a:p>
            <a:pPr rtl="0"/>
            <a:r>
              <a:rPr lang="fr-FR" cap="none" dirty="0">
                <a:latin typeface="Times New Roman" panose="02020603050405020304" pitchFamily="18" charset="0"/>
                <a:cs typeface="Times New Roman" panose="02020603050405020304" pitchFamily="18" charset="0"/>
              </a:rPr>
              <a:t>Acheter le matériel de conception des casques XPAST et les assembler</a:t>
            </a:r>
          </a:p>
        </p:txBody>
      </p:sp>
      <p:graphicFrame>
        <p:nvGraphicFramePr>
          <p:cNvPr id="7" name="Graphique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784317874"/>
              </p:ext>
            </p:extLst>
          </p:nvPr>
        </p:nvGraphicFramePr>
        <p:xfrm>
          <a:off x="3197349" y="1911007"/>
          <a:ext cx="3154656" cy="2103104"/>
        </p:xfrm>
        <a:graphic>
          <a:graphicData uri="http://schemas.openxmlformats.org/drawingml/2006/chart">
            <c:chart xmlns:c="http://schemas.openxmlformats.org/drawingml/2006/chart" xmlns:r="http://schemas.openxmlformats.org/officeDocument/2006/relationships" r:id="rId4"/>
          </a:graphicData>
        </a:graphic>
      </p:graphicFrame>
      <p:sp>
        <p:nvSpPr>
          <p:cNvPr id="37" name="Espace réservé du texte 36">
            <a:extLst>
              <a:ext uri="{FF2B5EF4-FFF2-40B4-BE49-F238E27FC236}">
                <a16:creationId xmlns:a16="http://schemas.microsoft.com/office/drawing/2014/main" id="{A5B6CF8D-4C68-40CD-A4BC-358825782940}"/>
              </a:ext>
            </a:extLst>
          </p:cNvPr>
          <p:cNvSpPr>
            <a:spLocks noGrp="1"/>
          </p:cNvSpPr>
          <p:nvPr>
            <p:ph type="body" sz="quarter" idx="25"/>
          </p:nvPr>
        </p:nvSpPr>
        <p:spPr>
          <a:xfrm>
            <a:off x="3969286" y="2399173"/>
            <a:ext cx="1611892" cy="1151632"/>
          </a:xfrm>
        </p:spPr>
        <p:txBody>
          <a:bodyPr rtlCol="0">
            <a:normAutofit/>
          </a:bodyPr>
          <a:lstStyle/>
          <a:p>
            <a:pPr rtl="0"/>
            <a:r>
              <a:rPr lang="fr-FR" sz="2300" dirty="0"/>
              <a:t>PR2</a:t>
            </a:r>
          </a:p>
        </p:txBody>
      </p:sp>
      <p:sp>
        <p:nvSpPr>
          <p:cNvPr id="28" name="Espace réservé du texte 27">
            <a:extLst>
              <a:ext uri="{FF2B5EF4-FFF2-40B4-BE49-F238E27FC236}">
                <a16:creationId xmlns:a16="http://schemas.microsoft.com/office/drawing/2014/main" id="{C152BCFD-FB2E-46FB-97FD-3B9579D9CDD3}"/>
              </a:ext>
            </a:extLst>
          </p:cNvPr>
          <p:cNvSpPr>
            <a:spLocks noGrp="1"/>
          </p:cNvSpPr>
          <p:nvPr>
            <p:ph type="body" sz="quarter" idx="16"/>
          </p:nvPr>
        </p:nvSpPr>
        <p:spPr>
          <a:xfrm>
            <a:off x="3454464" y="4114239"/>
            <a:ext cx="2641536" cy="1641667"/>
          </a:xfrm>
        </p:spPr>
        <p:txBody>
          <a:bodyPr rtlCol="0">
            <a:normAutofit lnSpcReduction="10000"/>
          </a:bodyPr>
          <a:lstStyle/>
          <a:p>
            <a:pPr rtl="0"/>
            <a:r>
              <a:rPr lang="fr-FR" cap="none" dirty="0">
                <a:latin typeface="Times New Roman" panose="02020603050405020304" pitchFamily="18" charset="0"/>
                <a:cs typeface="Times New Roman" panose="02020603050405020304" pitchFamily="18" charset="0"/>
              </a:rPr>
              <a:t>Intégrer les programmes adéquats pour le fonctionnement des casques XPAST et procéder aux essais pilotes</a:t>
            </a:r>
          </a:p>
        </p:txBody>
      </p:sp>
      <p:graphicFrame>
        <p:nvGraphicFramePr>
          <p:cNvPr id="9" name="Graphique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637960771"/>
              </p:ext>
            </p:extLst>
          </p:nvPr>
        </p:nvGraphicFramePr>
        <p:xfrm>
          <a:off x="5881432" y="1911007"/>
          <a:ext cx="3154656" cy="2103104"/>
        </p:xfrm>
        <a:graphic>
          <a:graphicData uri="http://schemas.openxmlformats.org/drawingml/2006/chart">
            <c:chart xmlns:c="http://schemas.openxmlformats.org/drawingml/2006/chart" xmlns:r="http://schemas.openxmlformats.org/officeDocument/2006/relationships" r:id="rId5"/>
          </a:graphicData>
        </a:graphic>
      </p:graphicFrame>
      <p:sp>
        <p:nvSpPr>
          <p:cNvPr id="35" name="Espace réservé du texte 34">
            <a:extLst>
              <a:ext uri="{FF2B5EF4-FFF2-40B4-BE49-F238E27FC236}">
                <a16:creationId xmlns:a16="http://schemas.microsoft.com/office/drawing/2014/main" id="{FAB27076-3031-420C-BA49-E845E9FB211C}"/>
              </a:ext>
            </a:extLst>
          </p:cNvPr>
          <p:cNvSpPr>
            <a:spLocks noGrp="1"/>
          </p:cNvSpPr>
          <p:nvPr>
            <p:ph type="body" sz="quarter" idx="23"/>
          </p:nvPr>
        </p:nvSpPr>
        <p:spPr>
          <a:xfrm>
            <a:off x="6652814" y="2399173"/>
            <a:ext cx="1611892" cy="1151632"/>
          </a:xfrm>
        </p:spPr>
        <p:txBody>
          <a:bodyPr rtlCol="0">
            <a:normAutofit/>
          </a:bodyPr>
          <a:lstStyle/>
          <a:p>
            <a:pPr rtl="0"/>
            <a:r>
              <a:rPr lang="fr-FR" sz="2300" dirty="0"/>
              <a:t>PR3</a:t>
            </a:r>
          </a:p>
        </p:txBody>
      </p:sp>
      <p:sp>
        <p:nvSpPr>
          <p:cNvPr id="30" name="Espace réservé du texte 29">
            <a:extLst>
              <a:ext uri="{FF2B5EF4-FFF2-40B4-BE49-F238E27FC236}">
                <a16:creationId xmlns:a16="http://schemas.microsoft.com/office/drawing/2014/main" id="{674D4F8B-10DE-4273-B585-F14235FFCDFB}"/>
              </a:ext>
            </a:extLst>
          </p:cNvPr>
          <p:cNvSpPr>
            <a:spLocks noGrp="1"/>
          </p:cNvSpPr>
          <p:nvPr>
            <p:ph type="body" sz="quarter" idx="18"/>
          </p:nvPr>
        </p:nvSpPr>
        <p:spPr>
          <a:xfrm>
            <a:off x="6267567" y="4114240"/>
            <a:ext cx="2382386" cy="1641666"/>
          </a:xfrm>
        </p:spPr>
        <p:txBody>
          <a:bodyPr rtlCol="0" anchor="t"/>
          <a:lstStyle/>
          <a:p>
            <a:pPr rtl="0"/>
            <a:r>
              <a:rPr lang="fr-FR" cap="none" dirty="0">
                <a:latin typeface="Times New Roman" panose="02020603050405020304" pitchFamily="18" charset="0"/>
                <a:cs typeface="Times New Roman" panose="02020603050405020304" pitchFamily="18" charset="0"/>
              </a:rPr>
              <a:t>Lancer la production pilote pour tester l’efficacité du XPAST </a:t>
            </a:r>
          </a:p>
        </p:txBody>
      </p:sp>
      <p:graphicFrame>
        <p:nvGraphicFramePr>
          <p:cNvPr id="11" name="Graphique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511197081"/>
              </p:ext>
            </p:extLst>
          </p:nvPr>
        </p:nvGraphicFramePr>
        <p:xfrm>
          <a:off x="8564405" y="1911007"/>
          <a:ext cx="3154656" cy="2103104"/>
        </p:xfrm>
        <a:graphic>
          <a:graphicData uri="http://schemas.openxmlformats.org/drawingml/2006/chart">
            <c:chart xmlns:c="http://schemas.openxmlformats.org/drawingml/2006/chart" xmlns:r="http://schemas.openxmlformats.org/officeDocument/2006/relationships" r:id="rId6"/>
          </a:graphicData>
        </a:graphic>
      </p:graphicFrame>
      <p:sp>
        <p:nvSpPr>
          <p:cNvPr id="36" name="Espace réservé du texte 35">
            <a:extLst>
              <a:ext uri="{FF2B5EF4-FFF2-40B4-BE49-F238E27FC236}">
                <a16:creationId xmlns:a16="http://schemas.microsoft.com/office/drawing/2014/main" id="{24AC2074-BC52-48C5-931D-3BB4A8B0B99B}"/>
              </a:ext>
            </a:extLst>
          </p:cNvPr>
          <p:cNvSpPr>
            <a:spLocks noGrp="1"/>
          </p:cNvSpPr>
          <p:nvPr>
            <p:ph type="body" sz="quarter" idx="24"/>
          </p:nvPr>
        </p:nvSpPr>
        <p:spPr>
          <a:xfrm>
            <a:off x="9336341" y="2399173"/>
            <a:ext cx="1611892" cy="1151632"/>
          </a:xfrm>
        </p:spPr>
        <p:txBody>
          <a:bodyPr rtlCol="0">
            <a:normAutofit/>
          </a:bodyPr>
          <a:lstStyle/>
          <a:p>
            <a:pPr rtl="0"/>
            <a:r>
              <a:rPr lang="fr-FR" sz="2300" dirty="0"/>
              <a:t>PR4</a:t>
            </a:r>
          </a:p>
        </p:txBody>
      </p:sp>
      <p:sp>
        <p:nvSpPr>
          <p:cNvPr id="32" name="Espace réservé du texte 31">
            <a:extLst>
              <a:ext uri="{FF2B5EF4-FFF2-40B4-BE49-F238E27FC236}">
                <a16:creationId xmlns:a16="http://schemas.microsoft.com/office/drawing/2014/main" id="{A13FB31D-1957-4294-9D78-4274ACAAF612}"/>
              </a:ext>
            </a:extLst>
          </p:cNvPr>
          <p:cNvSpPr>
            <a:spLocks noGrp="1"/>
          </p:cNvSpPr>
          <p:nvPr>
            <p:ph type="body" sz="quarter" idx="20"/>
          </p:nvPr>
        </p:nvSpPr>
        <p:spPr>
          <a:xfrm>
            <a:off x="8951094" y="4114240"/>
            <a:ext cx="2382386" cy="1641666"/>
          </a:xfrm>
        </p:spPr>
        <p:txBody>
          <a:bodyPr rtlCol="0" anchor="t">
            <a:normAutofit/>
          </a:bodyPr>
          <a:lstStyle/>
          <a:p>
            <a:pPr rtl="0"/>
            <a:r>
              <a:rPr lang="fr-FR" cap="none" dirty="0">
                <a:latin typeface="Times New Roman" panose="02020603050405020304" pitchFamily="18" charset="0"/>
                <a:cs typeface="Times New Roman" panose="02020603050405020304" pitchFamily="18" charset="0"/>
              </a:rPr>
              <a:t>Mettre le produit sur le marché et lancer la production à pleine échelle</a:t>
            </a:r>
          </a:p>
        </p:txBody>
      </p:sp>
      <p:sp>
        <p:nvSpPr>
          <p:cNvPr id="52" name="Espace réservé du pied de page 51">
            <a:extLst>
              <a:ext uri="{FF2B5EF4-FFF2-40B4-BE49-F238E27FC236}">
                <a16:creationId xmlns:a16="http://schemas.microsoft.com/office/drawing/2014/main" id="{7026ED2A-0000-445D-B5A1-8A5D0E287FA7}"/>
              </a:ext>
            </a:extLst>
          </p:cNvPr>
          <p:cNvSpPr>
            <a:spLocks noGrp="1"/>
          </p:cNvSpPr>
          <p:nvPr>
            <p:ph type="ftr" sz="quarter" idx="11"/>
          </p:nvPr>
        </p:nvSpPr>
        <p:spPr>
          <a:xfrm>
            <a:off x="4038600" y="6356350"/>
            <a:ext cx="4114800" cy="365125"/>
          </a:xfrm>
        </p:spPr>
        <p:txBody>
          <a:bodyPr rtlCol="0"/>
          <a:lstStyle/>
          <a:p>
            <a:pPr rtl="0"/>
            <a:r>
              <a:rPr lang="fr-FR" dirty="0"/>
              <a:t>XPAST</a:t>
            </a:r>
          </a:p>
        </p:txBody>
      </p:sp>
      <p:sp>
        <p:nvSpPr>
          <p:cNvPr id="53" name="Espace réservé du numéro de diapositive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11</a:t>
            </a:fld>
            <a:endParaRPr lang="fr-FR" dirty="0"/>
          </a:p>
        </p:txBody>
      </p:sp>
    </p:spTree>
    <p:extLst>
      <p:ext uri="{BB962C8B-B14F-4D97-AF65-F5344CB8AC3E}">
        <p14:creationId xmlns:p14="http://schemas.microsoft.com/office/powerpoint/2010/main" val="4231711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5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5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fade">
                                      <p:cBhvr>
                                        <p:cTn id="19" dur="500"/>
                                        <p:tgtEl>
                                          <p:spTgt spid="26">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xEl>
                                              <p:pRg st="0" end="0"/>
                                            </p:txEl>
                                          </p:spTgt>
                                        </p:tgtEl>
                                        <p:attrNameLst>
                                          <p:attrName>style.visibility</p:attrName>
                                        </p:attrNameLst>
                                      </p:cBhvr>
                                      <p:to>
                                        <p:strVal val="visible"/>
                                      </p:to>
                                    </p:set>
                                    <p:animEffect transition="in" filter="fade">
                                      <p:cBhvr>
                                        <p:cTn id="25" dur="500"/>
                                        <p:tgtEl>
                                          <p:spTgt spid="30">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xEl>
                                              <p:pRg st="0" end="0"/>
                                            </p:txEl>
                                          </p:spTgt>
                                        </p:tgtEl>
                                        <p:attrNameLst>
                                          <p:attrName>style.visibility</p:attrName>
                                        </p:attrNameLst>
                                      </p:cBhvr>
                                      <p:to>
                                        <p:strVal val="visible"/>
                                      </p:to>
                                    </p:set>
                                    <p:animEffect transition="in" filter="fade">
                                      <p:cBhvr>
                                        <p:cTn id="28"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6" grpId="0" build="p"/>
      <p:bldGraphic spid="7" grpId="0">
        <p:bldAsOne/>
      </p:bldGraphic>
      <p:bldP spid="28" grpId="0" build="p"/>
      <p:bldGraphic spid="9" grpId="0">
        <p:bldAsOne/>
      </p:bldGraphic>
      <p:bldP spid="30" grpId="0" build="p"/>
      <p:bldGraphic spid="11" grpId="0">
        <p:bldAsOne/>
      </p:bldGraphic>
      <p:bldP spid="3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8F832CF7-7607-44FA-A6F6-3FF361BC8C54}"/>
              </a:ext>
            </a:extLst>
          </p:cNvPr>
          <p:cNvSpPr>
            <a:spLocks noGrp="1"/>
          </p:cNvSpPr>
          <p:nvPr>
            <p:ph type="body" sz="quarter" idx="20"/>
          </p:nvPr>
        </p:nvSpPr>
        <p:spPr>
          <a:xfrm>
            <a:off x="2569944" y="1082843"/>
            <a:ext cx="3221507" cy="2346157"/>
          </a:xfrm>
        </p:spPr>
        <p:txBody>
          <a:bodyPr rtlCol="0">
            <a:normAutofit/>
          </a:bodyPr>
          <a:lstStyle/>
          <a:p>
            <a:pPr rtl="0"/>
            <a:r>
              <a:rPr lang="fr-FR" sz="1800" dirty="0">
                <a:latin typeface="Times New Roman" panose="02020603050405020304" pitchFamily="18" charset="0"/>
                <a:cs typeface="Times New Roman" panose="02020603050405020304" pitchFamily="18" charset="0"/>
              </a:rPr>
              <a:t>PS1 : </a:t>
            </a:r>
            <a:r>
              <a:rPr lang="fr-FR" sz="1800" cap="none" dirty="0">
                <a:latin typeface="Times New Roman" panose="02020603050405020304" pitchFamily="18" charset="0"/>
                <a:cs typeface="Times New Roman" panose="02020603050405020304" pitchFamily="18" charset="0"/>
              </a:rPr>
              <a:t>Coordonner les ressources et contrôler la qualité des composants </a:t>
            </a:r>
            <a:endParaRPr lang="fr-FR" sz="1800" dirty="0">
              <a:latin typeface="Times New Roman" panose="02020603050405020304" pitchFamily="18" charset="0"/>
              <a:cs typeface="Times New Roman" panose="02020603050405020304" pitchFamily="18" charset="0"/>
            </a:endParaRPr>
          </a:p>
        </p:txBody>
      </p:sp>
      <p:sp>
        <p:nvSpPr>
          <p:cNvPr id="25" name="Espace réservé du texte 24">
            <a:extLst>
              <a:ext uri="{FF2B5EF4-FFF2-40B4-BE49-F238E27FC236}">
                <a16:creationId xmlns:a16="http://schemas.microsoft.com/office/drawing/2014/main" id="{4309D610-C2A4-44F5-86CF-CAB7B795D87A}"/>
              </a:ext>
            </a:extLst>
          </p:cNvPr>
          <p:cNvSpPr>
            <a:spLocks noGrp="1"/>
          </p:cNvSpPr>
          <p:nvPr>
            <p:ph type="body" sz="quarter" idx="26"/>
          </p:nvPr>
        </p:nvSpPr>
        <p:spPr>
          <a:xfrm>
            <a:off x="6399551" y="1082843"/>
            <a:ext cx="3222004" cy="2346156"/>
          </a:xfrm>
        </p:spPr>
        <p:txBody>
          <a:bodyPr rtlCol="0">
            <a:normAutofit/>
          </a:bodyPr>
          <a:lstStyle/>
          <a:p>
            <a:pPr rtl="0"/>
            <a:r>
              <a:rPr lang="fr-FR" sz="1800" dirty="0">
                <a:latin typeface="Times New Roman" panose="02020603050405020304" pitchFamily="18" charset="0"/>
                <a:cs typeface="Times New Roman" panose="02020603050405020304" pitchFamily="18" charset="0"/>
              </a:rPr>
              <a:t>PS2 : </a:t>
            </a:r>
            <a:r>
              <a:rPr lang="fr-FR" sz="1800" cap="none" dirty="0">
                <a:latin typeface="Times New Roman" panose="02020603050405020304" pitchFamily="18" charset="0"/>
                <a:cs typeface="Times New Roman" panose="02020603050405020304" pitchFamily="18" charset="0"/>
              </a:rPr>
              <a:t>Contrôler les processus de fabrication en les surveillant en continu</a:t>
            </a:r>
            <a:endParaRPr lang="fr-FR" sz="1800" dirty="0">
              <a:latin typeface="Times New Roman" panose="02020603050405020304" pitchFamily="18" charset="0"/>
              <a:cs typeface="Times New Roman" panose="02020603050405020304" pitchFamily="18" charset="0"/>
            </a:endParaRPr>
          </a:p>
        </p:txBody>
      </p:sp>
      <p:sp>
        <p:nvSpPr>
          <p:cNvPr id="22" name="Espace réservé du texte 21">
            <a:extLst>
              <a:ext uri="{FF2B5EF4-FFF2-40B4-BE49-F238E27FC236}">
                <a16:creationId xmlns:a16="http://schemas.microsoft.com/office/drawing/2014/main" id="{6C930D17-61AE-4FD7-9538-B1BFE93992E4}"/>
              </a:ext>
            </a:extLst>
          </p:cNvPr>
          <p:cNvSpPr>
            <a:spLocks noGrp="1"/>
          </p:cNvSpPr>
          <p:nvPr>
            <p:ph type="body" sz="quarter" idx="22"/>
          </p:nvPr>
        </p:nvSpPr>
        <p:spPr>
          <a:xfrm>
            <a:off x="2569944" y="3922957"/>
            <a:ext cx="3221507" cy="2346156"/>
          </a:xfrm>
        </p:spPr>
        <p:txBody>
          <a:bodyPr rtlCol="0">
            <a:normAutofit/>
          </a:bodyPr>
          <a:lstStyle/>
          <a:p>
            <a:pPr rtl="0"/>
            <a:r>
              <a:rPr lang="fr-FR" sz="1800" dirty="0">
                <a:latin typeface="Times New Roman" panose="02020603050405020304" pitchFamily="18" charset="0"/>
                <a:cs typeface="Times New Roman" panose="02020603050405020304" pitchFamily="18" charset="0"/>
              </a:rPr>
              <a:t>PS3 : </a:t>
            </a:r>
            <a:r>
              <a:rPr lang="fr-FR" sz="1800" cap="none" dirty="0">
                <a:latin typeface="Times New Roman" panose="02020603050405020304" pitchFamily="18" charset="0"/>
                <a:cs typeface="Times New Roman" panose="02020603050405020304" pitchFamily="18" charset="0"/>
              </a:rPr>
              <a:t>Effectuer un contrôle qualité complet sur chaque unité finale du XPAST avant l'emballage</a:t>
            </a:r>
            <a:r>
              <a:rPr lang="fr-FR" sz="1600" dirty="0">
                <a:latin typeface="Times New Roman" panose="02020603050405020304" pitchFamily="18" charset="0"/>
                <a:cs typeface="Times New Roman" panose="02020603050405020304" pitchFamily="18" charset="0"/>
              </a:rPr>
              <a:t>.</a:t>
            </a:r>
          </a:p>
        </p:txBody>
      </p:sp>
      <p:sp>
        <p:nvSpPr>
          <p:cNvPr id="24" name="Espace réservé du texte 23">
            <a:extLst>
              <a:ext uri="{FF2B5EF4-FFF2-40B4-BE49-F238E27FC236}">
                <a16:creationId xmlns:a16="http://schemas.microsoft.com/office/drawing/2014/main" id="{46798448-F046-4A21-A5BD-552B9ED2C553}"/>
              </a:ext>
            </a:extLst>
          </p:cNvPr>
          <p:cNvSpPr>
            <a:spLocks noGrp="1"/>
          </p:cNvSpPr>
          <p:nvPr>
            <p:ph type="body" sz="quarter" idx="24"/>
          </p:nvPr>
        </p:nvSpPr>
        <p:spPr>
          <a:xfrm>
            <a:off x="6399550" y="3922955"/>
            <a:ext cx="3221507" cy="2346156"/>
          </a:xfrm>
        </p:spPr>
        <p:txBody>
          <a:bodyPr rtlCol="0">
            <a:normAutofit/>
          </a:bodyPr>
          <a:lstStyle/>
          <a:p>
            <a:pPr rtl="0"/>
            <a:r>
              <a:rPr lang="fr-FR" sz="1800" dirty="0">
                <a:latin typeface="Times New Roman" panose="02020603050405020304" pitchFamily="18" charset="0"/>
                <a:cs typeface="Times New Roman" panose="02020603050405020304" pitchFamily="18" charset="0"/>
              </a:rPr>
              <a:t>PS4 : </a:t>
            </a:r>
            <a:r>
              <a:rPr lang="fr-FR" sz="1800" cap="none" dirty="0">
                <a:latin typeface="Times New Roman" panose="02020603050405020304" pitchFamily="18" charset="0"/>
                <a:cs typeface="Times New Roman" panose="02020603050405020304" pitchFamily="18" charset="0"/>
              </a:rPr>
              <a:t>Mettre en place un système de suivi post-production pour détecter d'éventuels problèmes. </a:t>
            </a:r>
            <a:endParaRPr lang="fr-FR" sz="1600" dirty="0">
              <a:latin typeface="Times New Roman" panose="02020603050405020304" pitchFamily="18" charset="0"/>
              <a:cs typeface="Times New Roman" panose="02020603050405020304" pitchFamily="18" charset="0"/>
            </a:endParaRPr>
          </a:p>
        </p:txBody>
      </p:sp>
      <p:sp>
        <p:nvSpPr>
          <p:cNvPr id="49" name="Espace réservé du pied de page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rtlCol="0"/>
          <a:lstStyle/>
          <a:p>
            <a:pPr rtl="0"/>
            <a:r>
              <a:rPr lang="fr-FR" dirty="0"/>
              <a:t>XPAST</a:t>
            </a:r>
          </a:p>
        </p:txBody>
      </p:sp>
      <p:sp>
        <p:nvSpPr>
          <p:cNvPr id="50" name="Espace réservé du numéro de diapositive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12</a:t>
            </a:fld>
            <a:endParaRPr lang="fr-FR" dirty="0"/>
          </a:p>
        </p:txBody>
      </p:sp>
      <p:sp>
        <p:nvSpPr>
          <p:cNvPr id="37" name="Rectangle 36">
            <a:extLst>
              <a:ext uri="{FF2B5EF4-FFF2-40B4-BE49-F238E27FC236}">
                <a16:creationId xmlns:a16="http://schemas.microsoft.com/office/drawing/2014/main" id="{B96072A2-2AD1-4FCC-94CB-2D6008B44D73}"/>
              </a:ext>
              <a:ext uri="{C183D7F6-B498-43B3-948B-1728B52AA6E4}">
                <adec:decorative xmlns:adec="http://schemas.microsoft.com/office/drawing/2017/decorative" val="1"/>
              </a:ext>
            </a:extLst>
          </p:cNvPr>
          <p:cNvSpPr/>
          <p:nvPr/>
        </p:nvSpPr>
        <p:spPr>
          <a:xfrm>
            <a:off x="6400051" y="1082843"/>
            <a:ext cx="3222004" cy="2346158"/>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9" name="Rectangle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2569945" y="1082843"/>
            <a:ext cx="3222006" cy="2346157"/>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1" name="Rectangle 40">
            <a:extLst>
              <a:ext uri="{FF2B5EF4-FFF2-40B4-BE49-F238E27FC236}">
                <a16:creationId xmlns:a16="http://schemas.microsoft.com/office/drawing/2014/main" id="{C932B490-6CD8-4839-A202-51E6FAA0A9EB}"/>
              </a:ext>
              <a:ext uri="{C183D7F6-B498-43B3-948B-1728B52AA6E4}">
                <adec:decorative xmlns:adec="http://schemas.microsoft.com/office/drawing/2017/decorative" val="1"/>
              </a:ext>
            </a:extLst>
          </p:cNvPr>
          <p:cNvSpPr/>
          <p:nvPr/>
        </p:nvSpPr>
        <p:spPr>
          <a:xfrm>
            <a:off x="2569944" y="3922958"/>
            <a:ext cx="3222005" cy="2346157"/>
          </a:xfrm>
          <a:prstGeom prst="rect">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7" name="Rectangle 46">
            <a:extLst>
              <a:ext uri="{FF2B5EF4-FFF2-40B4-BE49-F238E27FC236}">
                <a16:creationId xmlns:a16="http://schemas.microsoft.com/office/drawing/2014/main" id="{19F2AA8D-15B3-441D-853F-87E857C4ABDC}"/>
              </a:ext>
              <a:ext uri="{C183D7F6-B498-43B3-948B-1728B52AA6E4}">
                <adec:decorative xmlns:adec="http://schemas.microsoft.com/office/drawing/2017/decorative" val="1"/>
              </a:ext>
            </a:extLst>
          </p:cNvPr>
          <p:cNvSpPr/>
          <p:nvPr/>
        </p:nvSpPr>
        <p:spPr>
          <a:xfrm>
            <a:off x="6400051" y="3922957"/>
            <a:ext cx="3222004" cy="2346156"/>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Tree>
    <p:extLst>
      <p:ext uri="{BB962C8B-B14F-4D97-AF65-F5344CB8AC3E}">
        <p14:creationId xmlns:p14="http://schemas.microsoft.com/office/powerpoint/2010/main" val="23725351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Une femme avec des lunettes VR sur son visag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re 14">
            <a:extLst>
              <a:ext uri="{FF2B5EF4-FFF2-40B4-BE49-F238E27FC236}">
                <a16:creationId xmlns:a16="http://schemas.microsoft.com/office/drawing/2014/main" id="{FE60C9E5-E020-489F-8A9F-BCBE2A0C3BBC}"/>
              </a:ext>
            </a:extLst>
          </p:cNvPr>
          <p:cNvSpPr>
            <a:spLocks noGrp="1"/>
          </p:cNvSpPr>
          <p:nvPr>
            <p:ph type="title"/>
          </p:nvPr>
        </p:nvSpPr>
        <p:spPr>
          <a:xfrm>
            <a:off x="7113069" y="2791327"/>
            <a:ext cx="4639377" cy="1925052"/>
          </a:xfrm>
          <a:ln>
            <a:noFill/>
          </a:ln>
        </p:spPr>
        <p:txBody>
          <a:bodyPr rtlCol="0"/>
          <a:lstStyle/>
          <a:p>
            <a:pPr algn="ctr" rtl="0">
              <a:lnSpc>
                <a:spcPct val="100000"/>
              </a:lnSpc>
            </a:pPr>
            <a:r>
              <a:rPr lang="fr-FR" sz="3600" dirty="0">
                <a:effectLst>
                  <a:glow rad="101600">
                    <a:schemeClr val="accent4">
                      <a:satMod val="175000"/>
                      <a:alpha val="40000"/>
                    </a:schemeClr>
                  </a:glow>
                  <a:reflection blurRad="6350" stA="23000" endPos="45500" dir="5400000" sy="-100000" algn="bl" rotWithShape="0"/>
                </a:effectLst>
              </a:rPr>
              <a:t>Merci DE Votre attention !</a:t>
            </a:r>
          </a:p>
        </p:txBody>
      </p:sp>
      <p:sp>
        <p:nvSpPr>
          <p:cNvPr id="11" name="Espace réservé du pied de page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rtlCol="0"/>
          <a:lstStyle/>
          <a:p>
            <a:pPr rtl="0"/>
            <a:r>
              <a:rPr lang="fr-FR" dirty="0"/>
              <a:t>XPAST</a:t>
            </a:r>
          </a:p>
        </p:txBody>
      </p:sp>
      <p:sp>
        <p:nvSpPr>
          <p:cNvPr id="12" name="Espace réservé du numéro de diapositive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13</a:t>
            </a:fld>
            <a:endParaRPr lang="fr-FR"/>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15"/>
                                        </p:tgtEl>
                                        <p:attrNameLst>
                                          <p:attrName>style.visibility</p:attrName>
                                        </p:attrNameLst>
                                      </p:cBhvr>
                                      <p:to>
                                        <p:strVal val="visible"/>
                                      </p:to>
                                    </p:set>
                                    <p:set>
                                      <p:cBhvr>
                                        <p:cTn id="7" dur="227" fill="hold">
                                          <p:stCondLst>
                                            <p:cond delay="0"/>
                                          </p:stCondLst>
                                        </p:cTn>
                                        <p:tgtEl>
                                          <p:spTgt spid="15"/>
                                        </p:tgtEl>
                                        <p:attrNameLst>
                                          <p:attrName>style.rotation</p:attrName>
                                        </p:attrNameLst>
                                      </p:cBhvr>
                                      <p:to>
                                        <p:strVal val="-45.0"/>
                                      </p:to>
                                    </p:set>
                                    <p:anim calcmode="lin" valueType="num">
                                      <p:cBhvr>
                                        <p:cTn id="8" dur="227" fill="hold">
                                          <p:stCondLst>
                                            <p:cond delay="227"/>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1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ce réservé pour une image  15">
            <a:extLst>
              <a:ext uri="{FF2B5EF4-FFF2-40B4-BE49-F238E27FC236}">
                <a16:creationId xmlns:a16="http://schemas.microsoft.com/office/drawing/2014/main" id="{07D040D1-F8D1-47D1-96FA-F37448BA608B}"/>
              </a:ext>
            </a:extLst>
          </p:cNvPr>
          <p:cNvPicPr>
            <a:picLocks noGrp="1" noChangeAspect="1"/>
          </p:cNvPicPr>
          <p:nvPr>
            <p:ph type="pic" sz="quarter" idx="13"/>
          </p:nvPr>
        </p:nvPicPr>
        <p:blipFill>
          <a:blip r:embed="rId3"/>
          <a:srcRect l="7678" r="7678"/>
          <a:stretch>
            <a:fillRect/>
          </a:stretch>
        </p:blipFill>
        <p:spPr>
          <a:xfrm flipH="1">
            <a:off x="-2" y="0"/>
            <a:ext cx="12191335" cy="6857999"/>
          </a:xfrm>
        </p:spPr>
      </p:pic>
      <p:sp>
        <p:nvSpPr>
          <p:cNvPr id="18" name="Titre 17">
            <a:extLst>
              <a:ext uri="{FF2B5EF4-FFF2-40B4-BE49-F238E27FC236}">
                <a16:creationId xmlns:a16="http://schemas.microsoft.com/office/drawing/2014/main" id="{3FABC046-CCA7-4D67-B14F-C2F0B0266AE3}"/>
              </a:ext>
            </a:extLst>
          </p:cNvPr>
          <p:cNvSpPr>
            <a:spLocks noGrp="1"/>
          </p:cNvSpPr>
          <p:nvPr>
            <p:ph type="title"/>
          </p:nvPr>
        </p:nvSpPr>
        <p:spPr>
          <a:xfrm>
            <a:off x="2271563" y="4764505"/>
            <a:ext cx="7093818" cy="1982806"/>
          </a:xfrm>
          <a:noFill/>
        </p:spPr>
        <p:txBody>
          <a:bodyPr/>
          <a:lstStyle/>
          <a:p>
            <a:r>
              <a:rPr lang="fr-FR" dirty="0">
                <a:effectLst>
                  <a:glow rad="101600">
                    <a:schemeClr val="accent4">
                      <a:satMod val="175000"/>
                      <a:alpha val="40000"/>
                    </a:schemeClr>
                  </a:glow>
                </a:effectLst>
              </a:rPr>
              <a:t>  </a:t>
            </a:r>
            <a:r>
              <a:rPr lang="fr-FR" sz="8000" dirty="0">
                <a:effectLst>
                  <a:glow rad="101600">
                    <a:schemeClr val="accent4">
                      <a:satMod val="175000"/>
                      <a:alpha val="40000"/>
                    </a:schemeClr>
                  </a:glow>
                  <a:reflection blurRad="6350" stA="50000" endA="300" endPos="50000" dist="29997" dir="5400000" sy="-100000" algn="bl" rotWithShape="0"/>
                </a:effectLst>
              </a:rPr>
              <a:t>Le XPAST</a:t>
            </a:r>
            <a:endParaRPr lang="fr-FR" dirty="0">
              <a:effectLst>
                <a:glow rad="101600">
                  <a:schemeClr val="accent4">
                    <a:satMod val="175000"/>
                    <a:alpha val="40000"/>
                  </a:schemeClr>
                </a:glow>
                <a:reflection blurRad="6350" stA="50000" endA="300" endPos="50000" dist="29997" dir="5400000" sy="-100000" algn="bl" rotWithShape="0"/>
              </a:effectLst>
            </a:endParaRPr>
          </a:p>
        </p:txBody>
      </p:sp>
      <p:sp>
        <p:nvSpPr>
          <p:cNvPr id="21" name="Espace réservé du pied de page 3">
            <a:extLst>
              <a:ext uri="{FF2B5EF4-FFF2-40B4-BE49-F238E27FC236}">
                <a16:creationId xmlns:a16="http://schemas.microsoft.com/office/drawing/2014/main" id="{06153663-0F3E-42B9-A81C-04EF74FADE07}"/>
              </a:ext>
            </a:extLst>
          </p:cNvPr>
          <p:cNvSpPr txBox="1">
            <a:spLocks/>
          </p:cNvSpPr>
          <p:nvPr/>
        </p:nvSpPr>
        <p:spPr>
          <a:xfrm>
            <a:off x="4038600" y="6356350"/>
            <a:ext cx="4114800" cy="365125"/>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000" dirty="0">
                <a:solidFill>
                  <a:schemeClr val="bg1"/>
                </a:solidFill>
                <a:latin typeface="Posterama" panose="020B0504020200020000" pitchFamily="34" charset="0"/>
                <a:cs typeface="Posterama" panose="020B0504020200020000" pitchFamily="34" charset="0"/>
              </a:rPr>
              <a:t>XPAST</a:t>
            </a:r>
          </a:p>
        </p:txBody>
      </p:sp>
      <p:sp>
        <p:nvSpPr>
          <p:cNvPr id="23" name="Espace réservé du numéro de diapositive 4">
            <a:extLst>
              <a:ext uri="{FF2B5EF4-FFF2-40B4-BE49-F238E27FC236}">
                <a16:creationId xmlns:a16="http://schemas.microsoft.com/office/drawing/2014/main" id="{D37BAB7A-3D06-42E8-8D3E-370D72E9915B}"/>
              </a:ext>
            </a:extLst>
          </p:cNvPr>
          <p:cNvSpPr txBox="1">
            <a:spLocks/>
          </p:cNvSpPr>
          <p:nvPr/>
        </p:nvSpPr>
        <p:spPr>
          <a:xfrm>
            <a:off x="8610600" y="6356350"/>
            <a:ext cx="2743200" cy="365125"/>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402E4C0-AD5E-4E8C-9F21-7CCE474BDCEB}" type="slidenum">
              <a:rPr lang="fr-FR" sz="1000" smtClean="0">
                <a:solidFill>
                  <a:schemeClr val="bg1"/>
                </a:solidFill>
                <a:latin typeface="Posterama" panose="020B0504020200020000" pitchFamily="34" charset="0"/>
                <a:cs typeface="Posterama" panose="020B0504020200020000" pitchFamily="34" charset="0"/>
              </a:rPr>
              <a:pPr algn="r"/>
              <a:t>2</a:t>
            </a:fld>
            <a:endParaRPr lang="fr-FR" sz="1000" dirty="0">
              <a:solidFill>
                <a:schemeClr val="bg1"/>
              </a:solidFill>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1202482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75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18"/>
                                        </p:tgtEl>
                                        <p:attrNameLst>
                                          <p:attrName>ppt_y</p:attrName>
                                        </p:attrNameLst>
                                      </p:cBhvr>
                                      <p:tavLst>
                                        <p:tav tm="0">
                                          <p:val>
                                            <p:strVal val="#ppt_y"/>
                                          </p:val>
                                        </p:tav>
                                        <p:tav tm="100000">
                                          <p:val>
                                            <p:strVal val="#ppt_y"/>
                                          </p:val>
                                        </p:tav>
                                      </p:tavLst>
                                    </p:anim>
                                    <p:anim calcmode="lin" valueType="num">
                                      <p:cBhvr>
                                        <p:cTn id="9" dur="75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Espace réservé d’image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3"/>
          <a:srcRect/>
          <a:stretch/>
        </p:blipFill>
        <p:spPr>
          <a:xfrm flipH="1">
            <a:off x="5012530" y="0"/>
            <a:ext cx="7196138" cy="6857999"/>
          </a:xfrm>
        </p:spPr>
      </p:pic>
      <p:sp>
        <p:nvSpPr>
          <p:cNvPr id="20" name="Titre 19">
            <a:extLst>
              <a:ext uri="{FF2B5EF4-FFF2-40B4-BE49-F238E27FC236}">
                <a16:creationId xmlns:a16="http://schemas.microsoft.com/office/drawing/2014/main" id="{2E468DC9-F7EA-4DDD-A3C6-7FED01F0AB9B}"/>
              </a:ext>
            </a:extLst>
          </p:cNvPr>
          <p:cNvSpPr>
            <a:spLocks noGrp="1"/>
          </p:cNvSpPr>
          <p:nvPr>
            <p:ph type="title"/>
          </p:nvPr>
        </p:nvSpPr>
        <p:spPr>
          <a:xfrm>
            <a:off x="-3" y="1251284"/>
            <a:ext cx="6025417" cy="4562375"/>
          </a:xfrm>
        </p:spPr>
        <p:txBody>
          <a:bodyPr rtlCol="0"/>
          <a:lstStyle/>
          <a:p>
            <a:pPr rtl="0"/>
            <a:r>
              <a:rPr lang="fr-FR" dirty="0"/>
              <a:t>Description</a:t>
            </a:r>
          </a:p>
        </p:txBody>
      </p:sp>
      <p:sp>
        <p:nvSpPr>
          <p:cNvPr id="30" name="Espace réservé du texte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2550696"/>
            <a:ext cx="5254290" cy="3056020"/>
          </a:xfrm>
        </p:spPr>
        <p:txBody>
          <a:bodyPr rtlCol="0">
            <a:normAutofit fontScale="92500" lnSpcReduction="10000"/>
          </a:bodyPr>
          <a:lstStyle/>
          <a:p>
            <a:pPr algn="just" rtl="0"/>
            <a:r>
              <a:rPr lang="fr-FR" sz="1800" dirty="0"/>
              <a:t>Le XPAST est un casque de Réalité Virtuelle Avancée qui révolutionne l'expérience virtuelle en permettant aux utilisateurs de revivre leurs moments passés d'une manière inédite. Il transcende les frontières de l'immersion, offrant une expérience audio-visuelle d'une qualité exceptionnelle. Imaginez pouvoir non seulement vous souvenir, mais véritablement ressentir et explorer à nouveau les instants précieux de votre enfance et de votre jeunesse.</a:t>
            </a:r>
          </a:p>
        </p:txBody>
      </p:sp>
      <p:sp>
        <p:nvSpPr>
          <p:cNvPr id="5" name="Espace réservé du numéro de diapositive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3</a:t>
            </a:fld>
            <a:endParaRPr lang="fr-FR" dirty="0"/>
          </a:p>
        </p:txBody>
      </p:sp>
      <p:sp>
        <p:nvSpPr>
          <p:cNvPr id="9" name="Espace réservé du pied de page 3">
            <a:extLst>
              <a:ext uri="{FF2B5EF4-FFF2-40B4-BE49-F238E27FC236}">
                <a16:creationId xmlns:a16="http://schemas.microsoft.com/office/drawing/2014/main" id="{7496DF2B-4349-4D78-9B8D-793097EC91DC}"/>
              </a:ext>
            </a:extLst>
          </p:cNvPr>
          <p:cNvSpPr>
            <a:spLocks noGrp="1"/>
          </p:cNvSpPr>
          <p:nvPr>
            <p:ph type="ftr" sz="quarter" idx="11"/>
          </p:nvPr>
        </p:nvSpPr>
        <p:spPr>
          <a:xfrm>
            <a:off x="4038600" y="6356350"/>
            <a:ext cx="4114800" cy="365125"/>
          </a:xfrm>
        </p:spPr>
        <p:txBody>
          <a:bodyPr rtlCol="0"/>
          <a:lstStyle/>
          <a:p>
            <a:pPr rtl="0"/>
            <a:r>
              <a:rPr lang="fr-FR" dirty="0"/>
              <a:t>XPAST</a:t>
            </a:r>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33">
            <a:extLst>
              <a:ext uri="{FF2B5EF4-FFF2-40B4-BE49-F238E27FC236}">
                <a16:creationId xmlns:a16="http://schemas.microsoft.com/office/drawing/2014/main" id="{01A4D341-9CED-415E-A417-C204833D5641}"/>
              </a:ext>
            </a:extLst>
          </p:cNvPr>
          <p:cNvSpPr>
            <a:spLocks noGrp="1"/>
          </p:cNvSpPr>
          <p:nvPr>
            <p:ph type="title"/>
          </p:nvPr>
        </p:nvSpPr>
        <p:spPr>
          <a:xfrm>
            <a:off x="3041308" y="504658"/>
            <a:ext cx="8312491" cy="469490"/>
          </a:xfrm>
        </p:spPr>
        <p:txBody>
          <a:bodyPr rtlCol="0">
            <a:noAutofit/>
          </a:bodyPr>
          <a:lstStyle/>
          <a:p>
            <a:pPr rtl="0"/>
            <a:r>
              <a:rPr lang="fr-FR" sz="3200" i="0" u="none" strike="noStrike" kern="1200" cap="all" spc="400" normalizeH="0" dirty="0">
                <a:ln w="19050">
                  <a:solidFill>
                    <a:schemeClr val="accent5"/>
                  </a:solidFill>
                </a:ln>
                <a:noFill/>
                <a:effectLst/>
                <a:uLnTx/>
                <a:uFillTx/>
                <a:ea typeface="+mn-ea"/>
              </a:rPr>
              <a:t>Les entrants</a:t>
            </a:r>
            <a:endParaRPr lang="fr-FR" sz="3200" dirty="0"/>
          </a:p>
        </p:txBody>
      </p:sp>
      <p:sp>
        <p:nvSpPr>
          <p:cNvPr id="5" name="Espace réservé du numéro de diapositive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4</a:t>
            </a:fld>
            <a:endParaRPr lang="fr-FR"/>
          </a:p>
        </p:txBody>
      </p:sp>
      <p:sp>
        <p:nvSpPr>
          <p:cNvPr id="7" name="Flèche : bas 6">
            <a:extLst>
              <a:ext uri="{FF2B5EF4-FFF2-40B4-BE49-F238E27FC236}">
                <a16:creationId xmlns:a16="http://schemas.microsoft.com/office/drawing/2014/main" id="{EBDA3BDB-4E1E-4201-BDB2-3C32150A6766}"/>
              </a:ext>
            </a:extLst>
          </p:cNvPr>
          <p:cNvSpPr/>
          <p:nvPr/>
        </p:nvSpPr>
        <p:spPr>
          <a:xfrm>
            <a:off x="211757" y="648251"/>
            <a:ext cx="2502568" cy="5890661"/>
          </a:xfrm>
          <a:prstGeom prst="downArrow">
            <a:avLst/>
          </a:prstGeom>
          <a:solidFill>
            <a:schemeClr val="accent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7BCF90EE-E537-4579-AFBE-95DC82B93B52}"/>
              </a:ext>
            </a:extLst>
          </p:cNvPr>
          <p:cNvSpPr txBox="1"/>
          <p:nvPr/>
        </p:nvSpPr>
        <p:spPr>
          <a:xfrm>
            <a:off x="3041307" y="1181497"/>
            <a:ext cx="8312491" cy="5539978"/>
          </a:xfrm>
          <a:prstGeom prst="rect">
            <a:avLst/>
          </a:prstGeom>
          <a:noFill/>
        </p:spPr>
        <p:txBody>
          <a:bodyPr wrap="square" rtlCol="0">
            <a:spAutoFit/>
          </a:bodyPr>
          <a:lstStyle/>
          <a:p>
            <a:pPr marL="285750" indent="-285750" algn="just">
              <a:buFont typeface="Wingdings" panose="05000000000000000000" pitchFamily="2" charset="2"/>
              <a:buChar char="Ø"/>
            </a:pP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Technologie de pointe </a:t>
            </a:r>
            <a:r>
              <a:rPr lang="fr-FR" sz="2800" dirty="0">
                <a:solidFill>
                  <a:schemeClr val="bg1"/>
                </a:solidFill>
                <a:latin typeface="Times New Roman" panose="02020603050405020304" pitchFamily="18" charset="0"/>
                <a:cs typeface="Times New Roman" panose="02020603050405020304" pitchFamily="18" charset="0"/>
              </a:rPr>
              <a:t>: L'élément clé du XPAST est la technologie de réalité virtuelle avancée. </a:t>
            </a:r>
          </a:p>
          <a:p>
            <a:pPr marL="285750" indent="-285750" algn="just">
              <a:buFont typeface="Wingdings" panose="05000000000000000000" pitchFamily="2" charset="2"/>
              <a:buChar char="Ø"/>
            </a:pPr>
            <a:endParaRPr lang="fr-FR" sz="28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Conception matérielle </a:t>
            </a:r>
            <a:r>
              <a:rPr lang="fr-FR" sz="2800" dirty="0">
                <a:solidFill>
                  <a:schemeClr val="bg1"/>
                </a:solidFill>
                <a:latin typeface="Times New Roman" panose="02020603050405020304" pitchFamily="18" charset="0"/>
                <a:cs typeface="Times New Roman" panose="02020603050405020304" pitchFamily="18" charset="0"/>
              </a:rPr>
              <a:t>: Des experts en ingénierie matérielle sont nécessaires pour concevoir le casque lui-même</a:t>
            </a:r>
          </a:p>
          <a:p>
            <a:pPr marL="285750" indent="-285750" algn="just">
              <a:buFont typeface="Wingdings" panose="05000000000000000000" pitchFamily="2" charset="2"/>
              <a:buChar char="Ø"/>
            </a:pPr>
            <a:endParaRPr lang="fr-FR" sz="28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fr-F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Contenu virtuel </a:t>
            </a:r>
            <a:r>
              <a:rPr lang="fr-FR"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Des créateurs de contenu virtuel, tels que des graphistes 3D, des scénaristes virtuels et des concepteurs de jeu, seront nécessaires pour développer des mondes virtuels qui correspondent aux descriptions des utilisateurs.</a:t>
            </a:r>
            <a:endParaRPr lang="fr-FR" sz="280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fr-FR" dirty="0">
              <a:solidFill>
                <a:schemeClr val="bg1"/>
              </a:solidFill>
            </a:endParaRPr>
          </a:p>
        </p:txBody>
      </p:sp>
      <p:sp>
        <p:nvSpPr>
          <p:cNvPr id="39" name="Espace réservé du pied de page 3">
            <a:extLst>
              <a:ext uri="{FF2B5EF4-FFF2-40B4-BE49-F238E27FC236}">
                <a16:creationId xmlns:a16="http://schemas.microsoft.com/office/drawing/2014/main" id="{2E363763-70C9-4F5E-ADD6-ED1F8C699AA7}"/>
              </a:ext>
            </a:extLst>
          </p:cNvPr>
          <p:cNvSpPr>
            <a:spLocks noGrp="1"/>
          </p:cNvSpPr>
          <p:nvPr>
            <p:ph type="ftr" sz="quarter" idx="11"/>
          </p:nvPr>
        </p:nvSpPr>
        <p:spPr>
          <a:xfrm>
            <a:off x="4038600" y="6356350"/>
            <a:ext cx="4114800" cy="365125"/>
          </a:xfrm>
        </p:spPr>
        <p:txBody>
          <a:bodyPr rtlCol="0"/>
          <a:lstStyle/>
          <a:p>
            <a:pPr rtl="0"/>
            <a:r>
              <a:rPr lang="fr-FR" dirty="0"/>
              <a:t>XPAST</a:t>
            </a:r>
          </a:p>
        </p:txBody>
      </p:sp>
    </p:spTree>
    <p:extLst>
      <p:ext uri="{BB962C8B-B14F-4D97-AF65-F5344CB8AC3E}">
        <p14:creationId xmlns:p14="http://schemas.microsoft.com/office/powerpoint/2010/main" val="3467427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750"/>
                                        <p:tgtEl>
                                          <p:spTgt spid="23"/>
                                        </p:tgtEl>
                                      </p:cBhvr>
                                    </p:animEffect>
                                    <p:anim calcmode="lin" valueType="num">
                                      <p:cBhvr>
                                        <p:cTn id="18" dur="750" fill="hold"/>
                                        <p:tgtEl>
                                          <p:spTgt spid="23"/>
                                        </p:tgtEl>
                                        <p:attrNameLst>
                                          <p:attrName>ppt_x</p:attrName>
                                        </p:attrNameLst>
                                      </p:cBhvr>
                                      <p:tavLst>
                                        <p:tav tm="0">
                                          <p:val>
                                            <p:strVal val="#ppt_x"/>
                                          </p:val>
                                        </p:tav>
                                        <p:tav tm="100000">
                                          <p:val>
                                            <p:strVal val="#ppt_x"/>
                                          </p:val>
                                        </p:tav>
                                      </p:tavLst>
                                    </p:anim>
                                    <p:anim calcmode="lin" valueType="num">
                                      <p:cBhvr>
                                        <p:cTn id="19"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7"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32">
            <a:extLst>
              <a:ext uri="{FF2B5EF4-FFF2-40B4-BE49-F238E27FC236}">
                <a16:creationId xmlns:a16="http://schemas.microsoft.com/office/drawing/2014/main" id="{4F4C28E4-6D60-402B-8F22-B1AED571D98D}"/>
              </a:ext>
            </a:extLst>
          </p:cNvPr>
          <p:cNvSpPr>
            <a:spLocks noGrp="1"/>
          </p:cNvSpPr>
          <p:nvPr>
            <p:ph type="title"/>
          </p:nvPr>
        </p:nvSpPr>
        <p:spPr>
          <a:xfrm>
            <a:off x="4728396" y="287113"/>
            <a:ext cx="3182781" cy="860559"/>
          </a:xfrm>
        </p:spPr>
        <p:txBody>
          <a:bodyPr rtlCol="0"/>
          <a:lstStyle/>
          <a:p>
            <a:pPr rtl="0"/>
            <a:r>
              <a:rPr lang="fr-FR" dirty="0"/>
              <a:t>Les Moyens</a:t>
            </a:r>
          </a:p>
        </p:txBody>
      </p:sp>
      <p:sp>
        <p:nvSpPr>
          <p:cNvPr id="26" name="Espace réservé du texte 25">
            <a:extLst>
              <a:ext uri="{FF2B5EF4-FFF2-40B4-BE49-F238E27FC236}">
                <a16:creationId xmlns:a16="http://schemas.microsoft.com/office/drawing/2014/main" id="{549F87D0-5602-4BFC-ABEB-7C809A5CF62D}"/>
              </a:ext>
            </a:extLst>
          </p:cNvPr>
          <p:cNvSpPr>
            <a:spLocks noGrp="1"/>
          </p:cNvSpPr>
          <p:nvPr>
            <p:ph type="body" sz="quarter" idx="22"/>
          </p:nvPr>
        </p:nvSpPr>
        <p:spPr>
          <a:xfrm>
            <a:off x="4075520" y="1148001"/>
            <a:ext cx="4177354" cy="365124"/>
          </a:xfrm>
        </p:spPr>
        <p:txBody>
          <a:bodyPr rtlCol="0">
            <a:normAutofit/>
          </a:bodyPr>
          <a:lstStyle/>
          <a:p>
            <a:pPr rtl="0"/>
            <a:r>
              <a:rPr lang="fr-FR" dirty="0"/>
              <a:t>Investissements financiers</a:t>
            </a:r>
          </a:p>
        </p:txBody>
      </p:sp>
      <p:sp>
        <p:nvSpPr>
          <p:cNvPr id="22" name="Espace réservé du texte 21">
            <a:extLst>
              <a:ext uri="{FF2B5EF4-FFF2-40B4-BE49-F238E27FC236}">
                <a16:creationId xmlns:a16="http://schemas.microsoft.com/office/drawing/2014/main" id="{D8965C87-7536-4E22-B0DD-FE276F346FF8}"/>
              </a:ext>
            </a:extLst>
          </p:cNvPr>
          <p:cNvSpPr>
            <a:spLocks noGrp="1"/>
          </p:cNvSpPr>
          <p:nvPr>
            <p:ph type="body" sz="quarter" idx="16"/>
          </p:nvPr>
        </p:nvSpPr>
        <p:spPr>
          <a:xfrm>
            <a:off x="1003693" y="1149938"/>
            <a:ext cx="2859090" cy="365125"/>
          </a:xfrm>
        </p:spPr>
        <p:txBody>
          <a:bodyPr rtlCol="0">
            <a:normAutofit/>
          </a:bodyPr>
          <a:lstStyle/>
          <a:p>
            <a:pPr rtl="0"/>
            <a:r>
              <a:rPr lang="fr-FR" dirty="0"/>
              <a:t>partenariats</a:t>
            </a:r>
          </a:p>
        </p:txBody>
      </p:sp>
      <p:sp>
        <p:nvSpPr>
          <p:cNvPr id="28" name="Espace réservé du texte 27">
            <a:extLst>
              <a:ext uri="{FF2B5EF4-FFF2-40B4-BE49-F238E27FC236}">
                <a16:creationId xmlns:a16="http://schemas.microsoft.com/office/drawing/2014/main" id="{864E06E4-A832-49D6-9243-19E0E901EF2C}"/>
              </a:ext>
            </a:extLst>
          </p:cNvPr>
          <p:cNvSpPr>
            <a:spLocks noGrp="1"/>
          </p:cNvSpPr>
          <p:nvPr>
            <p:ph type="body" sz="quarter" idx="24"/>
          </p:nvPr>
        </p:nvSpPr>
        <p:spPr>
          <a:xfrm>
            <a:off x="8796040" y="1147672"/>
            <a:ext cx="2859089" cy="365125"/>
          </a:xfrm>
        </p:spPr>
        <p:txBody>
          <a:bodyPr rtlCol="0">
            <a:normAutofit/>
          </a:bodyPr>
          <a:lstStyle/>
          <a:p>
            <a:r>
              <a:rPr lang="fr-FR" b="1" dirty="0">
                <a:effectLst/>
                <a:ea typeface="Calibri" panose="020F0502020204030204" pitchFamily="34" charset="0"/>
              </a:rPr>
              <a:t>Essais pilotes</a:t>
            </a:r>
            <a:r>
              <a:rPr lang="fr-FR" dirty="0">
                <a:effectLst/>
                <a:ea typeface="Calibri" panose="020F0502020204030204" pitchFamily="34" charset="0"/>
              </a:rPr>
              <a:t> </a:t>
            </a:r>
            <a:endParaRPr lang="fr-FR" dirty="0">
              <a:effectLst/>
            </a:endParaRPr>
          </a:p>
          <a:p>
            <a:pPr rtl="0"/>
            <a:endParaRPr lang="fr-FR" dirty="0"/>
          </a:p>
        </p:txBody>
      </p:sp>
      <p:sp>
        <p:nvSpPr>
          <p:cNvPr id="4" name="Espace réservé du pied de page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rtlCol="0"/>
          <a:lstStyle/>
          <a:p>
            <a:pPr rtl="0"/>
            <a:r>
              <a:rPr lang="fr-FR" dirty="0"/>
              <a:t>XPAST</a:t>
            </a:r>
          </a:p>
        </p:txBody>
      </p:sp>
      <p:sp>
        <p:nvSpPr>
          <p:cNvPr id="5" name="Espace réservé du numéro de diapositive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5</a:t>
            </a:fld>
            <a:endParaRPr lang="fr-FR"/>
          </a:p>
        </p:txBody>
      </p:sp>
      <p:sp>
        <p:nvSpPr>
          <p:cNvPr id="14" name="Titre 32">
            <a:extLst>
              <a:ext uri="{FF2B5EF4-FFF2-40B4-BE49-F238E27FC236}">
                <a16:creationId xmlns:a16="http://schemas.microsoft.com/office/drawing/2014/main" id="{C61C5E76-3341-411B-A947-A266AB8E8E2A}"/>
              </a:ext>
            </a:extLst>
          </p:cNvPr>
          <p:cNvSpPr txBox="1">
            <a:spLocks/>
          </p:cNvSpPr>
          <p:nvPr/>
        </p:nvSpPr>
        <p:spPr>
          <a:xfrm>
            <a:off x="4583227" y="4044117"/>
            <a:ext cx="3327950" cy="860559"/>
          </a:xfrm>
          <a:prstGeom prst="rect">
            <a:avLst/>
          </a:prstGeom>
        </p:spPr>
        <p:txBody>
          <a:bodyPr vert="horz" lIns="91440" tIns="45720" rIns="91440" bIns="45720" rtlCol="0" anchor="t">
            <a:normAutofit fontScale="92500"/>
          </a:bodyPr>
          <a:lstStyle>
            <a:lvl1pPr algn="l" defTabSz="914400" rtl="0" eaLnBrk="1" latinLnBrk="0" hangingPunct="1">
              <a:lnSpc>
                <a:spcPct val="125000"/>
              </a:lnSpc>
              <a:spcBef>
                <a:spcPct val="0"/>
              </a:spcBef>
              <a:buNone/>
              <a:defRPr sz="2800" b="1" kern="1200" cap="all" spc="400" baseline="0">
                <a:ln w="19050">
                  <a:solidFill>
                    <a:schemeClr val="bg1"/>
                  </a:solidFill>
                </a:ln>
                <a:noFill/>
                <a:latin typeface="Arial" panose="020B0604020202020204" pitchFamily="34" charset="0"/>
                <a:ea typeface="+mj-ea"/>
                <a:cs typeface="Arial" panose="020B0604020202020204" pitchFamily="34" charset="0"/>
              </a:defRPr>
            </a:lvl1pPr>
          </a:lstStyle>
          <a:p>
            <a:r>
              <a:rPr lang="fr-FR" dirty="0"/>
              <a:t>Les Sortants</a:t>
            </a:r>
          </a:p>
        </p:txBody>
      </p:sp>
      <p:pic>
        <p:nvPicPr>
          <p:cNvPr id="21" name="Image 20">
            <a:extLst>
              <a:ext uri="{FF2B5EF4-FFF2-40B4-BE49-F238E27FC236}">
                <a16:creationId xmlns:a16="http://schemas.microsoft.com/office/drawing/2014/main" id="{0FC36FE5-38EC-4A96-AC5B-B2B2B11BA98F}"/>
              </a:ext>
            </a:extLst>
          </p:cNvPr>
          <p:cNvPicPr>
            <a:picLocks noChangeAspect="1"/>
          </p:cNvPicPr>
          <p:nvPr/>
        </p:nvPicPr>
        <p:blipFill>
          <a:blip r:embed="rId3"/>
          <a:srcRect l="16667" r="16667"/>
          <a:stretch/>
        </p:blipFill>
        <p:spPr>
          <a:xfrm>
            <a:off x="5170826" y="1732739"/>
            <a:ext cx="1986742" cy="198674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pic>
        <p:nvPicPr>
          <p:cNvPr id="23" name="Image 22">
            <a:extLst>
              <a:ext uri="{FF2B5EF4-FFF2-40B4-BE49-F238E27FC236}">
                <a16:creationId xmlns:a16="http://schemas.microsoft.com/office/drawing/2014/main" id="{EFF5CE45-08B0-45C2-A9AA-699F509E4EFC}"/>
              </a:ext>
            </a:extLst>
          </p:cNvPr>
          <p:cNvPicPr>
            <a:picLocks noChangeAspect="1"/>
          </p:cNvPicPr>
          <p:nvPr/>
        </p:nvPicPr>
        <p:blipFill>
          <a:blip r:embed="rId4"/>
          <a:srcRect l="21875" r="21875"/>
          <a:stretch/>
        </p:blipFill>
        <p:spPr>
          <a:xfrm>
            <a:off x="8983824" y="1732739"/>
            <a:ext cx="1986742" cy="198674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pic>
        <p:nvPicPr>
          <p:cNvPr id="24" name="Image 23">
            <a:extLst>
              <a:ext uri="{FF2B5EF4-FFF2-40B4-BE49-F238E27FC236}">
                <a16:creationId xmlns:a16="http://schemas.microsoft.com/office/drawing/2014/main" id="{57E3C50D-8089-4852-AA82-2C3D4A4A761D}"/>
              </a:ext>
            </a:extLst>
          </p:cNvPr>
          <p:cNvPicPr>
            <a:picLocks noChangeAspect="1"/>
          </p:cNvPicPr>
          <p:nvPr/>
        </p:nvPicPr>
        <p:blipFill>
          <a:blip r:embed="rId5"/>
          <a:srcRect l="16646" r="16646"/>
          <a:stretch/>
        </p:blipFill>
        <p:spPr>
          <a:xfrm>
            <a:off x="1221434" y="1779000"/>
            <a:ext cx="1986742" cy="198674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pic>
        <p:nvPicPr>
          <p:cNvPr id="25" name="Image 24">
            <a:extLst>
              <a:ext uri="{FF2B5EF4-FFF2-40B4-BE49-F238E27FC236}">
                <a16:creationId xmlns:a16="http://schemas.microsoft.com/office/drawing/2014/main" id="{99F20053-01AD-465A-B74C-845BB78E588E}"/>
              </a:ext>
            </a:extLst>
          </p:cNvPr>
          <p:cNvPicPr>
            <a:picLocks noChangeAspect="1"/>
          </p:cNvPicPr>
          <p:nvPr/>
        </p:nvPicPr>
        <p:blipFill>
          <a:blip r:embed="rId6"/>
          <a:srcRect l="20884" r="20884"/>
          <a:stretch/>
        </p:blipFill>
        <p:spPr>
          <a:xfrm>
            <a:off x="2869412" y="4690080"/>
            <a:ext cx="1986742" cy="198674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pic>
        <p:nvPicPr>
          <p:cNvPr id="27" name="Image 26">
            <a:extLst>
              <a:ext uri="{FF2B5EF4-FFF2-40B4-BE49-F238E27FC236}">
                <a16:creationId xmlns:a16="http://schemas.microsoft.com/office/drawing/2014/main" id="{2047D1A7-1FB0-4374-A416-DF15F4E05678}"/>
              </a:ext>
            </a:extLst>
          </p:cNvPr>
          <p:cNvPicPr>
            <a:picLocks noChangeAspect="1"/>
          </p:cNvPicPr>
          <p:nvPr/>
        </p:nvPicPr>
        <p:blipFill>
          <a:blip r:embed="rId7"/>
          <a:srcRect l="16667" r="16667"/>
          <a:stretch/>
        </p:blipFill>
        <p:spPr>
          <a:xfrm>
            <a:off x="7617229" y="4690080"/>
            <a:ext cx="1986742" cy="198674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9" name="Espace réservé du texte 21">
            <a:extLst>
              <a:ext uri="{FF2B5EF4-FFF2-40B4-BE49-F238E27FC236}">
                <a16:creationId xmlns:a16="http://schemas.microsoft.com/office/drawing/2014/main" id="{31A791BB-5A5F-43D7-B5B6-0F7C319A137E}"/>
              </a:ext>
            </a:extLst>
          </p:cNvPr>
          <p:cNvSpPr txBox="1">
            <a:spLocks/>
          </p:cNvSpPr>
          <p:nvPr/>
        </p:nvSpPr>
        <p:spPr>
          <a:xfrm>
            <a:off x="1483816" y="5525499"/>
            <a:ext cx="1461978"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XPAST</a:t>
            </a:r>
          </a:p>
        </p:txBody>
      </p:sp>
      <p:sp>
        <p:nvSpPr>
          <p:cNvPr id="30" name="Espace réservé du texte 21">
            <a:extLst>
              <a:ext uri="{FF2B5EF4-FFF2-40B4-BE49-F238E27FC236}">
                <a16:creationId xmlns:a16="http://schemas.microsoft.com/office/drawing/2014/main" id="{2C210238-4E18-46CC-B52B-CC382A687F42}"/>
              </a:ext>
            </a:extLst>
          </p:cNvPr>
          <p:cNvSpPr txBox="1">
            <a:spLocks/>
          </p:cNvSpPr>
          <p:nvPr/>
        </p:nvSpPr>
        <p:spPr>
          <a:xfrm>
            <a:off x="9779189" y="5500888"/>
            <a:ext cx="223314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Revenus</a:t>
            </a:r>
          </a:p>
        </p:txBody>
      </p:sp>
    </p:spTree>
    <p:extLst>
      <p:ext uri="{BB962C8B-B14F-4D97-AF65-F5344CB8AC3E}">
        <p14:creationId xmlns:p14="http://schemas.microsoft.com/office/powerpoint/2010/main" val="12481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re 110">
            <a:extLst>
              <a:ext uri="{FF2B5EF4-FFF2-40B4-BE49-F238E27FC236}">
                <a16:creationId xmlns:a16="http://schemas.microsoft.com/office/drawing/2014/main" id="{CC9F3600-2711-4A49-8018-C4671B56159C}"/>
              </a:ext>
            </a:extLst>
          </p:cNvPr>
          <p:cNvSpPr>
            <a:spLocks noGrp="1"/>
          </p:cNvSpPr>
          <p:nvPr>
            <p:ph type="title"/>
          </p:nvPr>
        </p:nvSpPr>
        <p:spPr>
          <a:xfrm>
            <a:off x="2452697" y="363575"/>
            <a:ext cx="7286605" cy="634323"/>
          </a:xfrm>
        </p:spPr>
        <p:txBody>
          <a:bodyPr rtlCol="0"/>
          <a:lstStyle/>
          <a:p>
            <a:pPr rtl="0"/>
            <a:r>
              <a:rPr lang="fr-FR" dirty="0"/>
              <a:t>Les acteurs</a:t>
            </a:r>
          </a:p>
        </p:txBody>
      </p:sp>
      <p:sp>
        <p:nvSpPr>
          <p:cNvPr id="21" name="Espace réservé du texte 20">
            <a:extLst>
              <a:ext uri="{FF2B5EF4-FFF2-40B4-BE49-F238E27FC236}">
                <a16:creationId xmlns:a16="http://schemas.microsoft.com/office/drawing/2014/main" id="{805BF1CD-2EC6-44F4-8AD8-25D9BD488B7A}"/>
              </a:ext>
            </a:extLst>
          </p:cNvPr>
          <p:cNvSpPr>
            <a:spLocks noGrp="1"/>
          </p:cNvSpPr>
          <p:nvPr>
            <p:ph type="body" sz="quarter" idx="27"/>
          </p:nvPr>
        </p:nvSpPr>
        <p:spPr>
          <a:xfrm>
            <a:off x="334934" y="2331185"/>
            <a:ext cx="5761065" cy="770573"/>
          </a:xfrm>
        </p:spPr>
        <p:txBody>
          <a:bodyPr rtlCol="0">
            <a:normAutofit/>
          </a:bodyPr>
          <a:lstStyle/>
          <a:p>
            <a:pPr rtl="0"/>
            <a:r>
              <a:rPr lang="fr-FR" sz="2200" dirty="0">
                <a:latin typeface="Times New Roman" panose="02020603050405020304" pitchFamily="18" charset="0"/>
                <a:cs typeface="Times New Roman" panose="02020603050405020304" pitchFamily="18" charset="0"/>
              </a:rPr>
              <a:t>Équipes de développement interne </a:t>
            </a:r>
          </a:p>
        </p:txBody>
      </p:sp>
      <p:sp>
        <p:nvSpPr>
          <p:cNvPr id="22" name="Espace réservé du texte 21">
            <a:extLst>
              <a:ext uri="{FF2B5EF4-FFF2-40B4-BE49-F238E27FC236}">
                <a16:creationId xmlns:a16="http://schemas.microsoft.com/office/drawing/2014/main" id="{842BC471-A2E1-4473-9B5A-6D7A21B6A881}"/>
              </a:ext>
            </a:extLst>
          </p:cNvPr>
          <p:cNvSpPr>
            <a:spLocks noGrp="1"/>
          </p:cNvSpPr>
          <p:nvPr>
            <p:ph type="body" sz="quarter" idx="28"/>
          </p:nvPr>
        </p:nvSpPr>
        <p:spPr>
          <a:xfrm>
            <a:off x="1025342" y="3293216"/>
            <a:ext cx="4029946" cy="2145882"/>
          </a:xfrm>
        </p:spPr>
        <p:txBody>
          <a:bodyPr rtlCol="0">
            <a:normAutofit/>
          </a:bodyPr>
          <a:lstStyle/>
          <a:p>
            <a:pPr>
              <a:lnSpc>
                <a:spcPct val="107000"/>
              </a:lnSpc>
            </a:pPr>
            <a:r>
              <a:rPr lang="fr-FR" sz="1800" dirty="0">
                <a:effectLst/>
                <a:latin typeface="Times New Roman" panose="02020603050405020304" pitchFamily="18" charset="0"/>
                <a:ea typeface="Calibri" panose="020F0502020204030204" pitchFamily="34" charset="0"/>
                <a:cs typeface="Arial" panose="020B0604020202020204" pitchFamily="34" charset="0"/>
              </a:rPr>
              <a:t>Des équipes internes devront être constituées, comprenant des ingénieurs logiciels, des concepteurs matériels, des experts en réalité virtuelle, etc</a:t>
            </a:r>
            <a:r>
              <a:rPr lang="fr-FR" dirty="0">
                <a:effectLst/>
                <a:latin typeface="Times New Roman" panose="02020603050405020304" pitchFamily="18" charset="0"/>
                <a:ea typeface="Calibri" panose="020F0502020204030204" pitchFamily="34" charset="0"/>
                <a:cs typeface="Arial" panose="020B0604020202020204" pitchFamily="34" charset="0"/>
              </a:rPr>
              <a:t>.</a:t>
            </a:r>
            <a:endParaRPr lang="fr-FR" dirty="0">
              <a:effectLst/>
              <a:latin typeface="Calibri" panose="020F0502020204030204" pitchFamily="34" charset="0"/>
              <a:cs typeface="Arial" panose="020B0604020202020204" pitchFamily="34" charset="0"/>
            </a:endParaRPr>
          </a:p>
        </p:txBody>
      </p:sp>
      <p:sp>
        <p:nvSpPr>
          <p:cNvPr id="23" name="Espace réservé du texte 22">
            <a:extLst>
              <a:ext uri="{FF2B5EF4-FFF2-40B4-BE49-F238E27FC236}">
                <a16:creationId xmlns:a16="http://schemas.microsoft.com/office/drawing/2014/main" id="{5DF31FE0-F56B-494E-A42E-D2A3B4A5BE01}"/>
              </a:ext>
            </a:extLst>
          </p:cNvPr>
          <p:cNvSpPr>
            <a:spLocks noGrp="1"/>
          </p:cNvSpPr>
          <p:nvPr>
            <p:ph type="body" sz="quarter" idx="29"/>
          </p:nvPr>
        </p:nvSpPr>
        <p:spPr>
          <a:xfrm>
            <a:off x="6821802" y="2323143"/>
            <a:ext cx="4531998" cy="461773"/>
          </a:xfrm>
        </p:spPr>
        <p:txBody>
          <a:bodyPr rtlCol="0">
            <a:normAutofit fontScale="92500"/>
          </a:bodyPr>
          <a:lstStyle/>
          <a:p>
            <a:pPr>
              <a:lnSpc>
                <a:spcPct val="107000"/>
              </a:lnSpc>
            </a:pPr>
            <a:r>
              <a:rPr lang="fr-FR" sz="2400" b="1" dirty="0">
                <a:effectLst/>
                <a:latin typeface="Times New Roman" panose="02020603050405020304" pitchFamily="18" charset="0"/>
                <a:ea typeface="Calibri" panose="020F0502020204030204" pitchFamily="34" charset="0"/>
                <a:cs typeface="Arial" panose="020B0604020202020204" pitchFamily="34" charset="0"/>
              </a:rPr>
              <a:t>Partenaires externes </a:t>
            </a:r>
            <a:endParaRPr lang="fr-FR" sz="2400" dirty="0">
              <a:effectLst/>
              <a:latin typeface="Calibri" panose="020F0502020204030204" pitchFamily="34" charset="0"/>
              <a:cs typeface="Arial" panose="020B0604020202020204" pitchFamily="34" charset="0"/>
            </a:endParaRPr>
          </a:p>
        </p:txBody>
      </p:sp>
      <p:sp>
        <p:nvSpPr>
          <p:cNvPr id="17" name="Espace réservé du texte 16">
            <a:extLst>
              <a:ext uri="{FF2B5EF4-FFF2-40B4-BE49-F238E27FC236}">
                <a16:creationId xmlns:a16="http://schemas.microsoft.com/office/drawing/2014/main" id="{7D1AD01D-1F03-4995-A821-FA842C4F9E7C}"/>
              </a:ext>
            </a:extLst>
          </p:cNvPr>
          <p:cNvSpPr>
            <a:spLocks noGrp="1"/>
          </p:cNvSpPr>
          <p:nvPr>
            <p:ph type="body" sz="quarter" idx="15"/>
          </p:nvPr>
        </p:nvSpPr>
        <p:spPr>
          <a:xfrm>
            <a:off x="7136714" y="2914099"/>
            <a:ext cx="4029946" cy="2326779"/>
          </a:xfrm>
        </p:spPr>
        <p:txBody>
          <a:bodyPr rtlCol="0">
            <a:normAutofit/>
          </a:bodyPr>
          <a:lstStyle/>
          <a:p>
            <a:pPr>
              <a:lnSpc>
                <a:spcPct val="107000"/>
              </a:lnSpc>
            </a:pPr>
            <a:r>
              <a:rPr lang="fr-FR" sz="1800" dirty="0">
                <a:effectLst/>
                <a:latin typeface="Times New Roman" panose="02020603050405020304" pitchFamily="18" charset="0"/>
                <a:ea typeface="Calibri" panose="020F0502020204030204" pitchFamily="34" charset="0"/>
                <a:cs typeface="Arial" panose="020B0604020202020204" pitchFamily="34" charset="0"/>
              </a:rPr>
              <a:t>Collaborations avec des entreprises spécialisées dans la réalité virtuelle, la conception matérielle, la création de contenu virtuel, et des partenariats de distribution pour atteindre un public plus large mais également des collaborations avec des investisseurs financiers.</a:t>
            </a:r>
            <a:endParaRPr lang="fr-FR" sz="1800" dirty="0">
              <a:effectLst/>
              <a:latin typeface="Calibri" panose="020F0502020204030204" pitchFamily="34" charset="0"/>
              <a:cs typeface="Arial" panose="020B0604020202020204" pitchFamily="34" charset="0"/>
            </a:endParaRPr>
          </a:p>
        </p:txBody>
      </p:sp>
      <p:pic>
        <p:nvPicPr>
          <p:cNvPr id="76" name="Espace réservé d’image 75" descr="Contour du presse-papiers partiellement barré">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371561" y="1112901"/>
            <a:ext cx="1175236" cy="1175236"/>
          </a:xfrm>
        </p:spPr>
      </p:pic>
      <p:pic>
        <p:nvPicPr>
          <p:cNvPr id="77" name="Espace réservé d’image 76" descr="Contour de questions">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452697" y="1107535"/>
            <a:ext cx="1175236" cy="1175236"/>
          </a:xfrm>
        </p:spPr>
      </p:pic>
      <p:sp>
        <p:nvSpPr>
          <p:cNvPr id="3" name="Espace réservé du pied de page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pPr rtl="0"/>
            <a:r>
              <a:rPr lang="fr-FR" dirty="0"/>
              <a:t>XPAST</a:t>
            </a:r>
          </a:p>
        </p:txBody>
      </p:sp>
      <p:sp>
        <p:nvSpPr>
          <p:cNvPr id="4" name="Espace réservé du numéro de diapositive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6</a:t>
            </a:fld>
            <a:endParaRPr lang="fr-FR"/>
          </a:p>
        </p:txBody>
      </p:sp>
    </p:spTree>
    <p:extLst>
      <p:ext uri="{BB962C8B-B14F-4D97-AF65-F5344CB8AC3E}">
        <p14:creationId xmlns:p14="http://schemas.microsoft.com/office/powerpoint/2010/main" val="2378828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fill="hold"/>
                                        <p:tgtEl>
                                          <p:spTgt spid="111"/>
                                        </p:tgtEl>
                                        <p:attrNameLst>
                                          <p:attrName>ppt_x</p:attrName>
                                        </p:attrNameLst>
                                      </p:cBhvr>
                                      <p:tavLst>
                                        <p:tav tm="0">
                                          <p:val>
                                            <p:strVal val="#ppt_x"/>
                                          </p:val>
                                        </p:tav>
                                        <p:tav tm="100000">
                                          <p:val>
                                            <p:strVal val="#ppt_x"/>
                                          </p:val>
                                        </p:tav>
                                      </p:tavLst>
                                    </p:anim>
                                    <p:anim calcmode="lin" valueType="num">
                                      <p:cBhvr additive="base">
                                        <p:cTn id="8" dur="500" fill="hold"/>
                                        <p:tgtEl>
                                          <p:spTgt spid="1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500" fill="hold"/>
                                        <p:tgtEl>
                                          <p:spTgt spid="77"/>
                                        </p:tgtEl>
                                        <p:attrNameLst>
                                          <p:attrName>ppt_x</p:attrName>
                                        </p:attrNameLst>
                                      </p:cBhvr>
                                      <p:tavLst>
                                        <p:tav tm="0">
                                          <p:val>
                                            <p:strVal val="#ppt_x"/>
                                          </p:val>
                                        </p:tav>
                                        <p:tav tm="100000">
                                          <p:val>
                                            <p:strVal val="#ppt_x"/>
                                          </p:val>
                                        </p:tav>
                                      </p:tavLst>
                                    </p:anim>
                                    <p:anim calcmode="lin" valueType="num">
                                      <p:cBhvr additive="base">
                                        <p:cTn id="13" dur="500" fill="hold"/>
                                        <p:tgtEl>
                                          <p:spTgt spid="7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 calcmode="lin" valueType="num">
                                      <p:cBhvr additive="base">
                                        <p:cTn id="2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 calcmode="lin" valueType="num">
                                      <p:cBhvr additive="base">
                                        <p:cTn id="3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 calcmode="lin" valueType="num">
                                      <p:cBhvr additive="base">
                                        <p:cTn id="3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21" grpId="0" build="p"/>
      <p:bldP spid="22" grpId="0" build="p"/>
      <p:bldP spid="23" grpId="0" build="p"/>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Espace réservé d’image 332" descr="Une femme avec des lunettes VR sur son visag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5334461" cy="6867376"/>
          </a:xfrm>
        </p:spPr>
      </p:pic>
      <p:sp>
        <p:nvSpPr>
          <p:cNvPr id="170" name="Espace réservé de la date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rtl="0"/>
            <a:r>
              <a:rPr lang="fr-FR"/>
              <a:t>06/08/20XX</a:t>
            </a:r>
          </a:p>
        </p:txBody>
      </p:sp>
      <p:sp>
        <p:nvSpPr>
          <p:cNvPr id="23" name="Espace réservé du texte 22">
            <a:extLst>
              <a:ext uri="{FF2B5EF4-FFF2-40B4-BE49-F238E27FC236}">
                <a16:creationId xmlns:a16="http://schemas.microsoft.com/office/drawing/2014/main" id="{B2BFF67E-8392-4EB4-955D-C2398929F2FE}"/>
              </a:ext>
            </a:extLst>
          </p:cNvPr>
          <p:cNvSpPr>
            <a:spLocks noGrp="1"/>
          </p:cNvSpPr>
          <p:nvPr>
            <p:ph type="body" sz="quarter" idx="18"/>
          </p:nvPr>
        </p:nvSpPr>
        <p:spPr/>
        <p:txBody>
          <a:bodyPr rtlCol="0">
            <a:normAutofit/>
          </a:bodyPr>
          <a:lstStyle/>
          <a:p>
            <a:pPr rtl="0"/>
            <a:r>
              <a:rPr lang="fr-FR" sz="1700" dirty="0"/>
              <a:t>2</a:t>
            </a:r>
          </a:p>
        </p:txBody>
      </p:sp>
      <p:sp>
        <p:nvSpPr>
          <p:cNvPr id="171" name="Espace réservé du pied de page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rtlCol="0"/>
          <a:lstStyle/>
          <a:p>
            <a:pPr rtl="0"/>
            <a:r>
              <a:rPr lang="fr-FR" dirty="0"/>
              <a:t>XPAST</a:t>
            </a:r>
          </a:p>
        </p:txBody>
      </p:sp>
      <p:sp>
        <p:nvSpPr>
          <p:cNvPr id="172" name="Espace réservé du numéro de diapositive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7</a:t>
            </a:fld>
            <a:endParaRPr lang="fr-FR"/>
          </a:p>
        </p:txBody>
      </p:sp>
      <p:sp>
        <p:nvSpPr>
          <p:cNvPr id="24" name="Espace réservé du texte 23">
            <a:extLst>
              <a:ext uri="{FF2B5EF4-FFF2-40B4-BE49-F238E27FC236}">
                <a16:creationId xmlns:a16="http://schemas.microsoft.com/office/drawing/2014/main" id="{7D7968E9-F35F-467A-AB25-FA51494F3B69}"/>
              </a:ext>
            </a:extLst>
          </p:cNvPr>
          <p:cNvSpPr>
            <a:spLocks noGrp="1"/>
          </p:cNvSpPr>
          <p:nvPr>
            <p:ph type="body" sz="quarter" idx="20"/>
          </p:nvPr>
        </p:nvSpPr>
        <p:spPr/>
        <p:txBody>
          <a:bodyPr rtlCol="0">
            <a:normAutofit/>
          </a:bodyPr>
          <a:lstStyle/>
          <a:p>
            <a:pPr rtl="0"/>
            <a:r>
              <a:rPr lang="fr-FR" sz="1700" dirty="0"/>
              <a:t>3</a:t>
            </a:r>
          </a:p>
        </p:txBody>
      </p:sp>
      <p:sp>
        <p:nvSpPr>
          <p:cNvPr id="41" name="Espace réservé du texte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925053"/>
            <a:ext cx="4044516" cy="856252"/>
          </a:xfrm>
        </p:spPr>
        <p:txBody>
          <a:bodyPr rtlCol="0">
            <a:normAutofit/>
          </a:bodyPr>
          <a:lstStyle/>
          <a:p>
            <a:pPr>
              <a:lnSpc>
                <a:spcPct val="107000"/>
              </a:lnSpc>
            </a:pPr>
            <a:r>
              <a:rPr lang="fr-FR" sz="2000" b="1" dirty="0">
                <a:effectLst/>
                <a:latin typeface="Times New Roman" panose="02020603050405020304" pitchFamily="18" charset="0"/>
                <a:ea typeface="Calibri" panose="020F0502020204030204" pitchFamily="34" charset="0"/>
                <a:cs typeface="Arial" panose="020B0604020202020204" pitchFamily="34" charset="0"/>
              </a:rPr>
              <a:t>Développement technologique </a:t>
            </a:r>
            <a:endParaRPr lang="fr-FR" sz="2000" b="1" dirty="0">
              <a:effectLst/>
              <a:latin typeface="Calibri" panose="020F0502020204030204" pitchFamily="34" charset="0"/>
              <a:cs typeface="Arial" panose="020B0604020202020204" pitchFamily="34" charset="0"/>
            </a:endParaRPr>
          </a:p>
        </p:txBody>
      </p:sp>
      <p:sp>
        <p:nvSpPr>
          <p:cNvPr id="22" name="Espace réservé du texte 21">
            <a:extLst>
              <a:ext uri="{FF2B5EF4-FFF2-40B4-BE49-F238E27FC236}">
                <a16:creationId xmlns:a16="http://schemas.microsoft.com/office/drawing/2014/main" id="{D64EE55A-A02F-4EE4-83F2-B097394D38E7}"/>
              </a:ext>
            </a:extLst>
          </p:cNvPr>
          <p:cNvSpPr>
            <a:spLocks noGrp="1"/>
          </p:cNvSpPr>
          <p:nvPr>
            <p:ph type="body" sz="quarter" idx="16"/>
          </p:nvPr>
        </p:nvSpPr>
        <p:spPr/>
        <p:txBody>
          <a:bodyPr rtlCol="0">
            <a:normAutofit/>
          </a:bodyPr>
          <a:lstStyle/>
          <a:p>
            <a:pPr rtl="0"/>
            <a:r>
              <a:rPr lang="fr-FR" sz="1700" dirty="0"/>
              <a:t>1</a:t>
            </a:r>
          </a:p>
        </p:txBody>
      </p:sp>
      <p:sp>
        <p:nvSpPr>
          <p:cNvPr id="16" name="Espace réservé du texte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443695"/>
            <a:ext cx="4044516" cy="856252"/>
          </a:xfrm>
        </p:spPr>
        <p:txBody>
          <a:bodyPr rtlCol="0">
            <a:noAutofit/>
          </a:bodyPr>
          <a:lstStyle/>
          <a:p>
            <a:pPr>
              <a:lnSpc>
                <a:spcPct val="107000"/>
              </a:lnSpc>
            </a:pPr>
            <a:r>
              <a:rPr lang="fr-FR" sz="2000" b="1" dirty="0">
                <a:effectLst/>
                <a:latin typeface="Times New Roman" panose="02020603050405020304" pitchFamily="18" charset="0"/>
                <a:ea typeface="Calibri" panose="020F0502020204030204" pitchFamily="34" charset="0"/>
                <a:cs typeface="Times New Roman" panose="02020603050405020304" pitchFamily="18" charset="0"/>
              </a:rPr>
              <a:t>Adoption du marché</a:t>
            </a:r>
            <a:r>
              <a:rPr lang="fr-FR"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sz="2000" dirty="0">
              <a:effectLst/>
              <a:latin typeface="Times New Roman" panose="02020603050405020304" pitchFamily="18" charset="0"/>
              <a:cs typeface="Times New Roman" panose="02020603050405020304" pitchFamily="18" charset="0"/>
            </a:endParaRPr>
          </a:p>
          <a:p>
            <a:pPr rtl="0"/>
            <a:endParaRPr lang="fr-FR" dirty="0"/>
          </a:p>
        </p:txBody>
      </p:sp>
      <p:sp>
        <p:nvSpPr>
          <p:cNvPr id="40" name="Espace réservé du texte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962336"/>
            <a:ext cx="4044516" cy="856252"/>
          </a:xfrm>
        </p:spPr>
        <p:txBody>
          <a:bodyPr rtlCol="0">
            <a:noAutofit/>
          </a:bodyPr>
          <a:lstStyle/>
          <a:p>
            <a:pPr>
              <a:lnSpc>
                <a:spcPct val="107000"/>
              </a:lnSpc>
            </a:pPr>
            <a:r>
              <a:rPr lang="fr-FR" sz="2000" b="1" dirty="0">
                <a:effectLst/>
                <a:latin typeface="Times New Roman" panose="02020603050405020304" pitchFamily="18" charset="0"/>
                <a:ea typeface="Calibri" panose="020F0502020204030204" pitchFamily="34" charset="0"/>
                <a:cs typeface="Times New Roman" panose="02020603050405020304" pitchFamily="18" charset="0"/>
              </a:rPr>
              <a:t>Concurrence</a:t>
            </a:r>
            <a:endParaRPr lang="fr-FR" sz="2000" dirty="0">
              <a:effectLst/>
              <a:latin typeface="Times New Roman" panose="02020603050405020304" pitchFamily="18" charset="0"/>
              <a:cs typeface="Times New Roman" panose="02020603050405020304" pitchFamily="18" charset="0"/>
            </a:endParaRPr>
          </a:p>
          <a:p>
            <a:pPr rtl="0"/>
            <a:r>
              <a:rPr lang="fr-FR" dirty="0"/>
              <a:t>​</a:t>
            </a:r>
          </a:p>
        </p:txBody>
      </p:sp>
      <p:sp>
        <p:nvSpPr>
          <p:cNvPr id="47" name="Titre 46">
            <a:extLst>
              <a:ext uri="{FF2B5EF4-FFF2-40B4-BE49-F238E27FC236}">
                <a16:creationId xmlns:a16="http://schemas.microsoft.com/office/drawing/2014/main" id="{B8AD9710-779D-4FA0-81DF-0F195591C782}"/>
              </a:ext>
            </a:extLst>
          </p:cNvPr>
          <p:cNvSpPr>
            <a:spLocks noGrp="1"/>
          </p:cNvSpPr>
          <p:nvPr>
            <p:ph type="title"/>
          </p:nvPr>
        </p:nvSpPr>
        <p:spPr>
          <a:xfrm>
            <a:off x="6207016" y="495735"/>
            <a:ext cx="5184648" cy="968136"/>
          </a:xfrm>
        </p:spPr>
        <p:txBody>
          <a:bodyPr rtlCol="0"/>
          <a:lstStyle/>
          <a:p>
            <a:pPr rtl="0"/>
            <a:r>
              <a:rPr lang="fr-FR" dirty="0"/>
              <a:t>LES RISQUES</a:t>
            </a:r>
          </a:p>
        </p:txBody>
      </p:sp>
    </p:spTree>
    <p:extLst>
      <p:ext uri="{BB962C8B-B14F-4D97-AF65-F5344CB8AC3E}">
        <p14:creationId xmlns:p14="http://schemas.microsoft.com/office/powerpoint/2010/main" val="1057146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space réservé d’image 26" descr="Main de robot et main humaine touchant presque leur index">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re 6">
            <a:extLst>
              <a:ext uri="{FF2B5EF4-FFF2-40B4-BE49-F238E27FC236}">
                <a16:creationId xmlns:a16="http://schemas.microsoft.com/office/drawing/2014/main" id="{7A8DDD42-D29D-4ECB-A465-13EFA049E83C}"/>
              </a:ext>
            </a:extLst>
          </p:cNvPr>
          <p:cNvSpPr>
            <a:spLocks noGrp="1"/>
          </p:cNvSpPr>
          <p:nvPr>
            <p:ph type="title"/>
          </p:nvPr>
        </p:nvSpPr>
        <p:spPr>
          <a:xfrm>
            <a:off x="1403350" y="889687"/>
            <a:ext cx="9385300" cy="1949616"/>
          </a:xfrm>
        </p:spPr>
        <p:txBody>
          <a:bodyPr rtlCol="0"/>
          <a:lstStyle/>
          <a:p>
            <a:r>
              <a:rPr lang="fr-FR" sz="5400" spc="200" dirty="0"/>
              <a:t>Cartographie des Processus</a:t>
            </a:r>
            <a:br>
              <a:rPr lang="fr-FR" sz="5400" spc="200" dirty="0"/>
            </a:br>
            <a:endParaRPr lang="fr-FR" dirty="0"/>
          </a:p>
        </p:txBody>
      </p:sp>
      <p:sp>
        <p:nvSpPr>
          <p:cNvPr id="11" name="Espace réservé du pied de page 51">
            <a:extLst>
              <a:ext uri="{FF2B5EF4-FFF2-40B4-BE49-F238E27FC236}">
                <a16:creationId xmlns:a16="http://schemas.microsoft.com/office/drawing/2014/main" id="{396D7859-D049-416D-8958-DC3343241128}"/>
              </a:ext>
            </a:extLst>
          </p:cNvPr>
          <p:cNvSpPr txBox="1">
            <a:spLocks/>
          </p:cNvSpPr>
          <p:nvPr/>
        </p:nvSpPr>
        <p:spPr>
          <a:xfrm>
            <a:off x="4038600" y="6356350"/>
            <a:ext cx="4114800" cy="365125"/>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000" dirty="0">
                <a:solidFill>
                  <a:schemeClr val="bg1"/>
                </a:solidFill>
                <a:latin typeface="Posterama" panose="020B0504020200020000" pitchFamily="34" charset="0"/>
                <a:cs typeface="Posterama" panose="020B0504020200020000" pitchFamily="34" charset="0"/>
              </a:rPr>
              <a:t>XPAST</a:t>
            </a:r>
          </a:p>
        </p:txBody>
      </p:sp>
      <p:sp>
        <p:nvSpPr>
          <p:cNvPr id="12" name="Espace réservé du numéro de diapositive 11">
            <a:extLst>
              <a:ext uri="{FF2B5EF4-FFF2-40B4-BE49-F238E27FC236}">
                <a16:creationId xmlns:a16="http://schemas.microsoft.com/office/drawing/2014/main" id="{3BBBC6AE-AB75-438E-B5C8-222796DA05A2}"/>
              </a:ext>
            </a:extLst>
          </p:cNvPr>
          <p:cNvSpPr txBox="1">
            <a:spLocks/>
          </p:cNvSpPr>
          <p:nvPr/>
        </p:nvSpPr>
        <p:spPr>
          <a:xfrm>
            <a:off x="8610600" y="6356350"/>
            <a:ext cx="2743200" cy="365125"/>
          </a:xfrm>
          <a:prstGeom prst="rect">
            <a:avLst/>
          </a:prstGeom>
        </p:spPr>
        <p:txBody>
          <a:bodyPr rtlCol="0"/>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402E4C0-AD5E-4E8C-9F21-7CCE474BDCEB}" type="slidenum">
              <a:rPr lang="fr-FR" sz="1000" smtClean="0">
                <a:solidFill>
                  <a:schemeClr val="bg1"/>
                </a:solidFill>
                <a:latin typeface="Posterama" panose="020B0504020200020000" pitchFamily="34" charset="0"/>
                <a:cs typeface="Posterama" panose="020B0504020200020000" pitchFamily="34" charset="0"/>
              </a:rPr>
              <a:pPr algn="r"/>
              <a:t>8</a:t>
            </a:fld>
            <a:endParaRPr lang="fr-FR" sz="1000" dirty="0">
              <a:solidFill>
                <a:schemeClr val="bg1"/>
              </a:solidFill>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re 42">
            <a:extLst>
              <a:ext uri="{FF2B5EF4-FFF2-40B4-BE49-F238E27FC236}">
                <a16:creationId xmlns:a16="http://schemas.microsoft.com/office/drawing/2014/main" id="{F5B4A0FC-ADD0-4E64-B8C2-69CCEE2F5AF6}"/>
              </a:ext>
            </a:extLst>
          </p:cNvPr>
          <p:cNvSpPr>
            <a:spLocks noGrp="1"/>
          </p:cNvSpPr>
          <p:nvPr>
            <p:ph type="title"/>
          </p:nvPr>
        </p:nvSpPr>
        <p:spPr>
          <a:xfrm>
            <a:off x="623137" y="509142"/>
            <a:ext cx="9656644" cy="466344"/>
          </a:xfrm>
        </p:spPr>
        <p:txBody>
          <a:bodyPr rtlCol="0"/>
          <a:lstStyle/>
          <a:p>
            <a:pPr rtl="0"/>
            <a:r>
              <a:rPr lang="fr-FR" sz="2800" i="0" u="none" strike="noStrike" kern="1200" cap="all" spc="400" normalizeH="0" dirty="0">
                <a:ln w="19050">
                  <a:solidFill>
                    <a:schemeClr val="accent5"/>
                  </a:solidFill>
                </a:ln>
                <a:noFill/>
                <a:effectLst/>
                <a:uLnTx/>
                <a:uFillTx/>
                <a:ea typeface="+mn-ea"/>
              </a:rPr>
              <a:t>PM1 :  Les orientations stratégiques </a:t>
            </a:r>
            <a:endParaRPr lang="fr-FR" dirty="0"/>
          </a:p>
        </p:txBody>
      </p:sp>
      <p:sp>
        <p:nvSpPr>
          <p:cNvPr id="12" name="Espace réservé du pied de page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rtlCol="0"/>
          <a:lstStyle/>
          <a:p>
            <a:pPr rtl="0"/>
            <a:r>
              <a:rPr lang="fr-FR" dirty="0"/>
              <a:t>XPAST</a:t>
            </a:r>
          </a:p>
        </p:txBody>
      </p:sp>
      <p:sp>
        <p:nvSpPr>
          <p:cNvPr id="13" name="Espace réservé du numéro de diapositive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9</a:t>
            </a:fld>
            <a:endParaRPr lang="fr-FR"/>
          </a:p>
        </p:txBody>
      </p:sp>
      <p:sp>
        <p:nvSpPr>
          <p:cNvPr id="22" name="ZoneTexte 21">
            <a:extLst>
              <a:ext uri="{FF2B5EF4-FFF2-40B4-BE49-F238E27FC236}">
                <a16:creationId xmlns:a16="http://schemas.microsoft.com/office/drawing/2014/main" id="{8DD1CF09-612B-4992-93D2-959A781643DD}"/>
              </a:ext>
            </a:extLst>
          </p:cNvPr>
          <p:cNvSpPr txBox="1"/>
          <p:nvPr/>
        </p:nvSpPr>
        <p:spPr>
          <a:xfrm>
            <a:off x="623137" y="1181497"/>
            <a:ext cx="10730661" cy="5601533"/>
          </a:xfrm>
          <a:prstGeom prst="rect">
            <a:avLst/>
          </a:prstGeom>
          <a:noFill/>
        </p:spPr>
        <p:txBody>
          <a:bodyPr wrap="square" rtlCol="0">
            <a:spAutoFit/>
          </a:bodyPr>
          <a:lstStyle/>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Fournir une expérience Utilisateur Optimale </a:t>
            </a:r>
            <a:r>
              <a:rPr lang="fr-FR" sz="2000" dirty="0">
                <a:solidFill>
                  <a:schemeClr val="bg1"/>
                </a:solidFill>
                <a:latin typeface="Times New Roman" panose="02020603050405020304" pitchFamily="18" charset="0"/>
                <a:cs typeface="Times New Roman" panose="02020603050405020304" pitchFamily="18" charset="0"/>
              </a:rPr>
              <a:t>: Nous offrirons une expérience utilisateur inégalée pour fidéliser la clientèle.</a:t>
            </a:r>
          </a:p>
          <a:p>
            <a:pPr marL="285750" indent="-285750" algn="just">
              <a:buFont typeface="Wingdings" panose="05000000000000000000" pitchFamily="2" charset="2"/>
              <a:buChar char="Ø"/>
            </a:pPr>
            <a:endParaRPr lang="fr-FR"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Faire des Partenariats Stratégiques </a:t>
            </a:r>
            <a:r>
              <a:rPr lang="fr-FR" sz="2000" dirty="0">
                <a:solidFill>
                  <a:schemeClr val="bg1"/>
                </a:solidFill>
                <a:latin typeface="Times New Roman" panose="02020603050405020304" pitchFamily="18" charset="0"/>
                <a:cs typeface="Times New Roman" panose="02020603050405020304" pitchFamily="18" charset="0"/>
              </a:rPr>
              <a:t>: Nous élargirons les compétences et la portée du projet en établissant des partenariats avec des entreprises complémentaires.</a:t>
            </a:r>
          </a:p>
          <a:p>
            <a:pPr marL="285750" indent="-285750" algn="just">
              <a:buFont typeface="Wingdings" panose="05000000000000000000" pitchFamily="2" charset="2"/>
              <a:buChar char="Ø"/>
            </a:pPr>
            <a:endParaRPr lang="fr-FR"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Stratégie Marketing et Communication </a:t>
            </a:r>
            <a:r>
              <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l’objectif est de positionner le XPAST comme une marque incontournable dans le secteur de la réalité virtuelle. </a:t>
            </a:r>
          </a:p>
          <a:p>
            <a:pPr marL="285750" indent="-285750" algn="just">
              <a:buFont typeface="Wingdings" panose="05000000000000000000" pitchFamily="2" charset="2"/>
              <a:buChar char="Ø"/>
            </a:pPr>
            <a:endParaRPr lang="fr-FR" sz="2000" b="1" dirty="0">
              <a:ln w="10160">
                <a:solidFill>
                  <a:schemeClr val="accent5"/>
                </a:solidFill>
                <a:prstDash val="solid"/>
              </a:ln>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Garantir Qualité et Conformité </a:t>
            </a:r>
            <a:r>
              <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Livrer un produit de haute qualité, conforme aux normes et aux attentes des utilisateurs.</a:t>
            </a:r>
          </a:p>
          <a:p>
            <a:pPr marL="285750" indent="-285750" algn="just">
              <a:buFont typeface="Wingdings" panose="05000000000000000000" pitchFamily="2" charset="2"/>
              <a:buChar char="Ø"/>
            </a:pPr>
            <a:endParaRPr lang="fr-FR"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Expansion du Marché </a:t>
            </a:r>
            <a:r>
              <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Étendre la présence du XPAST sur de nouveaux marchés et auprès de nouveaux segments de clients.</a:t>
            </a:r>
          </a:p>
          <a:p>
            <a:pPr marL="285750" indent="-285750" algn="just">
              <a:buFont typeface="Wingdings" panose="05000000000000000000" pitchFamily="2" charset="2"/>
              <a:buChar char="Ø"/>
            </a:pPr>
            <a:endPar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fr-F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ea typeface="Calibri" panose="020F0502020204030204" pitchFamily="34" charset="0"/>
                <a:cs typeface="Times New Roman" panose="02020603050405020304" pitchFamily="18" charset="0"/>
              </a:rPr>
              <a:t>Gestion des Risques </a:t>
            </a:r>
            <a:r>
              <a:rPr lang="fr-FR"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Identifier, évaluer et atténuer les risques potentiels pour assurer une gestion efficace des imprévus.</a:t>
            </a:r>
          </a:p>
          <a:p>
            <a:pPr algn="just"/>
            <a:endParaRPr lang="fr-FR" dirty="0">
              <a:solidFill>
                <a:schemeClr val="bg1"/>
              </a:solidFill>
            </a:endParaRPr>
          </a:p>
        </p:txBody>
      </p:sp>
    </p:spTree>
    <p:extLst>
      <p:ext uri="{BB962C8B-B14F-4D97-AF65-F5344CB8AC3E}">
        <p14:creationId xmlns:p14="http://schemas.microsoft.com/office/powerpoint/2010/main" val="3094425145"/>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04_TF33781529_Win32" id="{B8B48083-1B3D-4268-B269-28CDB3837CFA}" vid="{0D7E10AE-0D8F-427E-B270-197D1CAA18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Modèle de présentation technique</Template>
  <TotalTime>391</TotalTime>
  <Words>660</Words>
  <Application>Microsoft Office PowerPoint</Application>
  <PresentationFormat>Grand écran</PresentationFormat>
  <Paragraphs>113</Paragraphs>
  <Slides>13</Slides>
  <Notes>13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13</vt:i4>
      </vt:variant>
    </vt:vector>
  </HeadingPairs>
  <TitlesOfParts>
    <vt:vector size="21" baseType="lpstr">
      <vt:lpstr>Arial</vt:lpstr>
      <vt:lpstr>Bierstadt</vt:lpstr>
      <vt:lpstr>Calibri</vt:lpstr>
      <vt:lpstr>Courier New</vt:lpstr>
      <vt:lpstr>Posterama</vt:lpstr>
      <vt:lpstr>Times New Roman</vt:lpstr>
      <vt:lpstr>Wingdings</vt:lpstr>
      <vt:lpstr>Thème Office</vt:lpstr>
      <vt:lpstr>Management des Processus</vt:lpstr>
      <vt:lpstr>  Le XPAST</vt:lpstr>
      <vt:lpstr>Description</vt:lpstr>
      <vt:lpstr>Les entrants</vt:lpstr>
      <vt:lpstr>Les Moyens</vt:lpstr>
      <vt:lpstr>Les acteurs</vt:lpstr>
      <vt:lpstr>LES RISQUES</vt:lpstr>
      <vt:lpstr>Cartographie des Processus </vt:lpstr>
      <vt:lpstr>PM1 :  Les orientations stratégiques </vt:lpstr>
      <vt:lpstr>PM2 :  Planification du système de management de qualité</vt:lpstr>
      <vt:lpstr>Présentation PowerPoint</vt:lpstr>
      <vt:lpstr>Présentation PowerPoint</vt:lpstr>
      <vt:lpstr>Merci DE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promotionnelle</dc:title>
  <dc:creator>Kokou 2.0</dc:creator>
  <cp:lastModifiedBy>Kokou 2.0</cp:lastModifiedBy>
  <cp:revision>27</cp:revision>
  <dcterms:created xsi:type="dcterms:W3CDTF">2024-01-30T19:45:12Z</dcterms:created>
  <dcterms:modified xsi:type="dcterms:W3CDTF">2024-02-04T22:41:05Z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